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5" r:id="rId2"/>
  </p:sldMasterIdLst>
  <p:notesMasterIdLst>
    <p:notesMasterId r:id="rId17"/>
  </p:notesMasterIdLst>
  <p:handoutMasterIdLst>
    <p:handoutMasterId r:id="rId18"/>
  </p:handoutMasterIdLst>
  <p:sldIdLst>
    <p:sldId id="1157" r:id="rId3"/>
    <p:sldId id="302" r:id="rId4"/>
    <p:sldId id="293" r:id="rId5"/>
    <p:sldId id="921" r:id="rId6"/>
    <p:sldId id="995" r:id="rId7"/>
    <p:sldId id="993" r:id="rId8"/>
    <p:sldId id="994" r:id="rId9"/>
    <p:sldId id="1159" r:id="rId10"/>
    <p:sldId id="996" r:id="rId11"/>
    <p:sldId id="997" r:id="rId12"/>
    <p:sldId id="998" r:id="rId13"/>
    <p:sldId id="1160" r:id="rId14"/>
    <p:sldId id="1161" r:id="rId15"/>
    <p:sldId id="1156" r:id="rId16"/>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7AE5D"/>
    <a:srgbClr val="FFFFCC"/>
    <a:srgbClr val="617572"/>
    <a:srgbClr val="627772"/>
    <a:srgbClr val="D9D9D9"/>
    <a:srgbClr val="3F4127"/>
    <a:srgbClr val="5F746F"/>
    <a:srgbClr val="0C1403"/>
    <a:srgbClr val="887A55"/>
    <a:srgbClr val="BEBD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78" autoAdjust="0"/>
    <p:restoredTop sz="94831" autoAdjust="0"/>
  </p:normalViewPr>
  <p:slideViewPr>
    <p:cSldViewPr>
      <p:cViewPr varScale="1">
        <p:scale>
          <a:sx n="99" d="100"/>
          <a:sy n="99" d="100"/>
        </p:scale>
        <p:origin x="664"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7" d="100"/>
          <a:sy n="87" d="100"/>
        </p:scale>
        <p:origin x="216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0" tIns="46245" rIns="92490" bIns="46245" rtlCol="0"/>
          <a:lstStyle>
            <a:lvl1pPr algn="l">
              <a:defRPr sz="1200"/>
            </a:lvl1pPr>
          </a:lstStyle>
          <a:p>
            <a:endParaRPr lang="en-US" dirty="0"/>
          </a:p>
        </p:txBody>
      </p:sp>
      <p:sp>
        <p:nvSpPr>
          <p:cNvPr id="3" name="Date Placeholder 2"/>
          <p:cNvSpPr>
            <a:spLocks noGrp="1"/>
          </p:cNvSpPr>
          <p:nvPr>
            <p:ph type="dt" sz="quarter" idx="1"/>
          </p:nvPr>
        </p:nvSpPr>
        <p:spPr>
          <a:xfrm>
            <a:off x="3936769" y="0"/>
            <a:ext cx="3011699" cy="463408"/>
          </a:xfrm>
          <a:prstGeom prst="rect">
            <a:avLst/>
          </a:prstGeom>
        </p:spPr>
        <p:txBody>
          <a:bodyPr vert="horz" lIns="92490" tIns="46245" rIns="92490" bIns="46245" rtlCol="0"/>
          <a:lstStyle>
            <a:lvl1pPr algn="r">
              <a:defRPr sz="1200"/>
            </a:lvl1pPr>
          </a:lstStyle>
          <a:p>
            <a:fld id="{94A088A4-831E-4A4F-BB29-706F7A3CBB3F}" type="datetimeFigureOut">
              <a:rPr lang="en-US" smtClean="0"/>
              <a:t>6/1/2022</a:t>
            </a:fld>
            <a:endParaRPr lang="en-US" dirty="0"/>
          </a:p>
        </p:txBody>
      </p:sp>
      <p:sp>
        <p:nvSpPr>
          <p:cNvPr id="4" name="Footer Placeholder 3"/>
          <p:cNvSpPr>
            <a:spLocks noGrp="1"/>
          </p:cNvSpPr>
          <p:nvPr>
            <p:ph type="ftr" sz="quarter" idx="2"/>
          </p:nvPr>
        </p:nvSpPr>
        <p:spPr>
          <a:xfrm>
            <a:off x="0" y="8772670"/>
            <a:ext cx="3011699" cy="463407"/>
          </a:xfrm>
          <a:prstGeom prst="rect">
            <a:avLst/>
          </a:prstGeom>
        </p:spPr>
        <p:txBody>
          <a:bodyPr vert="horz" lIns="92490" tIns="46245" rIns="92490" bIns="4624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9" y="8772670"/>
            <a:ext cx="3011699" cy="463407"/>
          </a:xfrm>
          <a:prstGeom prst="rect">
            <a:avLst/>
          </a:prstGeom>
        </p:spPr>
        <p:txBody>
          <a:bodyPr vert="horz" lIns="92490" tIns="46245" rIns="92490" bIns="46245" rtlCol="0" anchor="b"/>
          <a:lstStyle>
            <a:lvl1pPr algn="r">
              <a:defRPr sz="1200"/>
            </a:lvl1pPr>
          </a:lstStyle>
          <a:p>
            <a:fld id="{753368F5-2A09-462C-AB48-F9727F353955}" type="slidenum">
              <a:rPr lang="en-US" smtClean="0"/>
              <a:t>‹#›</a:t>
            </a:fld>
            <a:endParaRPr lang="en-US" dirty="0"/>
          </a:p>
        </p:txBody>
      </p:sp>
    </p:spTree>
    <p:extLst>
      <p:ext uri="{BB962C8B-B14F-4D97-AF65-F5344CB8AC3E}">
        <p14:creationId xmlns:p14="http://schemas.microsoft.com/office/powerpoint/2010/main" val="215177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0" tIns="46245" rIns="92490" bIns="46245" rtlCol="0"/>
          <a:lstStyle>
            <a:lvl1pPr algn="l">
              <a:defRPr sz="1200"/>
            </a:lvl1pPr>
          </a:lstStyle>
          <a:p>
            <a:endParaRPr lang="en-US" dirty="0"/>
          </a:p>
        </p:txBody>
      </p:sp>
      <p:sp>
        <p:nvSpPr>
          <p:cNvPr id="3" name="Date Placeholder 2"/>
          <p:cNvSpPr>
            <a:spLocks noGrp="1"/>
          </p:cNvSpPr>
          <p:nvPr>
            <p:ph type="dt" idx="1"/>
          </p:nvPr>
        </p:nvSpPr>
        <p:spPr>
          <a:xfrm>
            <a:off x="3936769" y="0"/>
            <a:ext cx="3011699" cy="463408"/>
          </a:xfrm>
          <a:prstGeom prst="rect">
            <a:avLst/>
          </a:prstGeom>
        </p:spPr>
        <p:txBody>
          <a:bodyPr vert="horz" lIns="92490" tIns="46245" rIns="92490" bIns="46245" rtlCol="0"/>
          <a:lstStyle>
            <a:lvl1pPr algn="r">
              <a:defRPr sz="1200"/>
            </a:lvl1pPr>
          </a:lstStyle>
          <a:p>
            <a:fld id="{C598251F-57BF-4583-90A4-18FC134553F5}" type="datetimeFigureOut">
              <a:rPr lang="en-US" smtClean="0"/>
              <a:t>6/1/2022</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0" tIns="46245" rIns="92490" bIns="46245" rtlCol="0" anchor="ctr"/>
          <a:lstStyle/>
          <a:p>
            <a:endParaRPr lang="en-US" dirty="0"/>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490" tIns="46245" rIns="92490" bIns="4624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11699" cy="463407"/>
          </a:xfrm>
          <a:prstGeom prst="rect">
            <a:avLst/>
          </a:prstGeom>
        </p:spPr>
        <p:txBody>
          <a:bodyPr vert="horz" lIns="92490" tIns="46245" rIns="92490" bIns="462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70"/>
            <a:ext cx="3011699" cy="463407"/>
          </a:xfrm>
          <a:prstGeom prst="rect">
            <a:avLst/>
          </a:prstGeom>
        </p:spPr>
        <p:txBody>
          <a:bodyPr vert="horz" lIns="92490" tIns="46245" rIns="92490" bIns="46245" rtlCol="0" anchor="b"/>
          <a:lstStyle>
            <a:lvl1pPr algn="r">
              <a:defRPr sz="1200"/>
            </a:lvl1pPr>
          </a:lstStyle>
          <a:p>
            <a:fld id="{D52CCCF0-CB52-4FB5-868F-FFA4149D4B7F}" type="slidenum">
              <a:rPr lang="en-US" smtClean="0"/>
              <a:t>‹#›</a:t>
            </a:fld>
            <a:endParaRPr lang="en-US" dirty="0"/>
          </a:p>
        </p:txBody>
      </p:sp>
    </p:spTree>
    <p:extLst>
      <p:ext uri="{BB962C8B-B14F-4D97-AF65-F5344CB8AC3E}">
        <p14:creationId xmlns:p14="http://schemas.microsoft.com/office/powerpoint/2010/main" val="3525033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E310EC2-AC25-4667-9DB4-83BF4CCB98ED}"/>
              </a:ext>
            </a:extLst>
          </p:cNvPr>
          <p:cNvSpPr>
            <a:spLocks noGrp="1"/>
          </p:cNvSpPr>
          <p:nvPr>
            <p:ph type="pic" sz="quarter" idx="10"/>
          </p:nvPr>
        </p:nvSpPr>
        <p:spPr>
          <a:xfrm>
            <a:off x="1752600" y="3429000"/>
            <a:ext cx="10439400" cy="3429000"/>
          </a:xfrm>
        </p:spPr>
        <p:txBody>
          <a:bodyPr/>
          <a:lstStyle/>
          <a:p>
            <a:endParaRPr lang="en-US" dirty="0"/>
          </a:p>
        </p:txBody>
      </p:sp>
    </p:spTree>
    <p:extLst>
      <p:ext uri="{BB962C8B-B14F-4D97-AF65-F5344CB8AC3E}">
        <p14:creationId xmlns:p14="http://schemas.microsoft.com/office/powerpoint/2010/main" val="2500610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4_Full Blank">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7D48983-1E68-4266-AEF9-EDACD0A43757}"/>
              </a:ext>
            </a:extLst>
          </p:cNvPr>
          <p:cNvSpPr>
            <a:spLocks noGrp="1"/>
          </p:cNvSpPr>
          <p:nvPr>
            <p:ph type="pic" sz="quarter" idx="10"/>
          </p:nvPr>
        </p:nvSpPr>
        <p:spPr>
          <a:xfrm>
            <a:off x="0" y="0"/>
            <a:ext cx="12192000" cy="6858000"/>
          </a:xfrm>
          <a:custGeom>
            <a:avLst/>
            <a:gdLst>
              <a:gd name="connsiteX0" fmla="*/ 0 w 4409114"/>
              <a:gd name="connsiteY0" fmla="*/ 0 h 2126547"/>
              <a:gd name="connsiteX1" fmla="*/ 4409114 w 4409114"/>
              <a:gd name="connsiteY1" fmla="*/ 0 h 2126547"/>
              <a:gd name="connsiteX2" fmla="*/ 4409114 w 4409114"/>
              <a:gd name="connsiteY2" fmla="*/ 2126547 h 2126547"/>
              <a:gd name="connsiteX3" fmla="*/ 0 w 4409114"/>
              <a:gd name="connsiteY3" fmla="*/ 2126547 h 2126547"/>
            </a:gdLst>
            <a:ahLst/>
            <a:cxnLst>
              <a:cxn ang="0">
                <a:pos x="connsiteX0" y="connsiteY0"/>
              </a:cxn>
              <a:cxn ang="0">
                <a:pos x="connsiteX1" y="connsiteY1"/>
              </a:cxn>
              <a:cxn ang="0">
                <a:pos x="connsiteX2" y="connsiteY2"/>
              </a:cxn>
              <a:cxn ang="0">
                <a:pos x="connsiteX3" y="connsiteY3"/>
              </a:cxn>
            </a:cxnLst>
            <a:rect l="l" t="t" r="r" b="b"/>
            <a:pathLst>
              <a:path w="4409114" h="2126547">
                <a:moveTo>
                  <a:pt x="0" y="0"/>
                </a:moveTo>
                <a:lnTo>
                  <a:pt x="4409114" y="0"/>
                </a:lnTo>
                <a:lnTo>
                  <a:pt x="4409114" y="2126547"/>
                </a:lnTo>
                <a:lnTo>
                  <a:pt x="0" y="2126547"/>
                </a:lnTo>
                <a:close/>
              </a:path>
            </a:pathLst>
          </a:custGeom>
        </p:spPr>
        <p:txBody>
          <a:bodyPr wrap="square">
            <a:noAutofit/>
          </a:bodyPr>
          <a:lstStyle/>
          <a:p>
            <a:endParaRPr lang="en-US" dirty="0"/>
          </a:p>
        </p:txBody>
      </p:sp>
    </p:spTree>
    <p:extLst>
      <p:ext uri="{BB962C8B-B14F-4D97-AF65-F5344CB8AC3E}">
        <p14:creationId xmlns:p14="http://schemas.microsoft.com/office/powerpoint/2010/main" val="2142912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2_Ful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708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4_Full Blank">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7D48983-1E68-4266-AEF9-EDACD0A43757}"/>
              </a:ext>
            </a:extLst>
          </p:cNvPr>
          <p:cNvSpPr>
            <a:spLocks noGrp="1"/>
          </p:cNvSpPr>
          <p:nvPr>
            <p:ph type="pic" sz="quarter" idx="10"/>
          </p:nvPr>
        </p:nvSpPr>
        <p:spPr>
          <a:xfrm>
            <a:off x="0" y="0"/>
            <a:ext cx="12192000" cy="6858000"/>
          </a:xfrm>
          <a:custGeom>
            <a:avLst/>
            <a:gdLst>
              <a:gd name="connsiteX0" fmla="*/ 0 w 4409114"/>
              <a:gd name="connsiteY0" fmla="*/ 0 h 2126547"/>
              <a:gd name="connsiteX1" fmla="*/ 4409114 w 4409114"/>
              <a:gd name="connsiteY1" fmla="*/ 0 h 2126547"/>
              <a:gd name="connsiteX2" fmla="*/ 4409114 w 4409114"/>
              <a:gd name="connsiteY2" fmla="*/ 2126547 h 2126547"/>
              <a:gd name="connsiteX3" fmla="*/ 0 w 4409114"/>
              <a:gd name="connsiteY3" fmla="*/ 2126547 h 2126547"/>
            </a:gdLst>
            <a:ahLst/>
            <a:cxnLst>
              <a:cxn ang="0">
                <a:pos x="connsiteX0" y="connsiteY0"/>
              </a:cxn>
              <a:cxn ang="0">
                <a:pos x="connsiteX1" y="connsiteY1"/>
              </a:cxn>
              <a:cxn ang="0">
                <a:pos x="connsiteX2" y="connsiteY2"/>
              </a:cxn>
              <a:cxn ang="0">
                <a:pos x="connsiteX3" y="connsiteY3"/>
              </a:cxn>
            </a:cxnLst>
            <a:rect l="l" t="t" r="r" b="b"/>
            <a:pathLst>
              <a:path w="4409114" h="2126547">
                <a:moveTo>
                  <a:pt x="0" y="0"/>
                </a:moveTo>
                <a:lnTo>
                  <a:pt x="4409114" y="0"/>
                </a:lnTo>
                <a:lnTo>
                  <a:pt x="4409114" y="2126547"/>
                </a:lnTo>
                <a:lnTo>
                  <a:pt x="0" y="2126547"/>
                </a:lnTo>
                <a:close/>
              </a:path>
            </a:pathLst>
          </a:custGeom>
        </p:spPr>
        <p:txBody>
          <a:bodyPr wrap="square">
            <a:noAutofit/>
          </a:bodyPr>
          <a:lstStyle/>
          <a:p>
            <a:endParaRPr lang="en-US" dirty="0"/>
          </a:p>
        </p:txBody>
      </p:sp>
    </p:spTree>
    <p:extLst>
      <p:ext uri="{BB962C8B-B14F-4D97-AF65-F5344CB8AC3E}">
        <p14:creationId xmlns:p14="http://schemas.microsoft.com/office/powerpoint/2010/main" val="2247219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The Company">
    <p:spTree>
      <p:nvGrpSpPr>
        <p:cNvPr id="1" name=""/>
        <p:cNvGrpSpPr/>
        <p:nvPr/>
      </p:nvGrpSpPr>
      <p:grpSpPr>
        <a:xfrm>
          <a:off x="0" y="0"/>
          <a:ext cx="0" cy="0"/>
          <a:chOff x="0" y="0"/>
          <a:chExt cx="0" cy="0"/>
        </a:xfrm>
      </p:grpSpPr>
      <p:sp>
        <p:nvSpPr>
          <p:cNvPr id="10" name="Picture Placeholder 18">
            <a:extLst>
              <a:ext uri="{FF2B5EF4-FFF2-40B4-BE49-F238E27FC236}">
                <a16:creationId xmlns:a16="http://schemas.microsoft.com/office/drawing/2014/main" id="{56D67856-54C4-45F4-9823-0AC8C79448A4}"/>
              </a:ext>
            </a:extLst>
          </p:cNvPr>
          <p:cNvSpPr>
            <a:spLocks noGrp="1"/>
          </p:cNvSpPr>
          <p:nvPr>
            <p:ph type="pic" sz="quarter" idx="10"/>
          </p:nvPr>
        </p:nvSpPr>
        <p:spPr>
          <a:xfrm>
            <a:off x="838200" y="1786962"/>
            <a:ext cx="3956938" cy="3956938"/>
          </a:xfrm>
          <a:custGeom>
            <a:avLst/>
            <a:gdLst>
              <a:gd name="connsiteX0" fmla="*/ 1978469 w 3956938"/>
              <a:gd name="connsiteY0" fmla="*/ 0 h 3956938"/>
              <a:gd name="connsiteX1" fmla="*/ 3956938 w 3956938"/>
              <a:gd name="connsiteY1" fmla="*/ 1978469 h 3956938"/>
              <a:gd name="connsiteX2" fmla="*/ 1978469 w 3956938"/>
              <a:gd name="connsiteY2" fmla="*/ 3956938 h 3956938"/>
              <a:gd name="connsiteX3" fmla="*/ 0 w 3956938"/>
              <a:gd name="connsiteY3" fmla="*/ 1978469 h 3956938"/>
              <a:gd name="connsiteX4" fmla="*/ 1978469 w 3956938"/>
              <a:gd name="connsiteY4" fmla="*/ 0 h 3956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38" h="3956938">
                <a:moveTo>
                  <a:pt x="1978469" y="0"/>
                </a:moveTo>
                <a:cubicBezTo>
                  <a:pt x="3071147" y="0"/>
                  <a:pt x="3956938" y="885791"/>
                  <a:pt x="3956938" y="1978469"/>
                </a:cubicBezTo>
                <a:cubicBezTo>
                  <a:pt x="3956938" y="3071147"/>
                  <a:pt x="3071147" y="3956938"/>
                  <a:pt x="1978469" y="3956938"/>
                </a:cubicBezTo>
                <a:cubicBezTo>
                  <a:pt x="885791" y="3956938"/>
                  <a:pt x="0" y="3071147"/>
                  <a:pt x="0" y="1978469"/>
                </a:cubicBezTo>
                <a:cubicBezTo>
                  <a:pt x="0" y="885791"/>
                  <a:pt x="885791" y="0"/>
                  <a:pt x="1978469"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211779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20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700" fill="hold"/>
                                        <p:tgtEl>
                                          <p:spTgt spid="10"/>
                                        </p:tgtEl>
                                        <p:attrNameLst>
                                          <p:attrName>ppt_w</p:attrName>
                                        </p:attrNameLst>
                                      </p:cBhvr>
                                      <p:tavLst>
                                        <p:tav tm="0">
                                          <p:val>
                                            <p:fltVal val="0"/>
                                          </p:val>
                                        </p:tav>
                                        <p:tav tm="100000">
                                          <p:val>
                                            <p:strVal val="#ppt_w"/>
                                          </p:val>
                                        </p:tav>
                                      </p:tavLst>
                                    </p:anim>
                                    <p:anim calcmode="lin" valueType="num">
                                      <p:cBhvr>
                                        <p:cTn id="8" dur="700" fill="hold"/>
                                        <p:tgtEl>
                                          <p:spTgt spid="10"/>
                                        </p:tgtEl>
                                        <p:attrNameLst>
                                          <p:attrName>ppt_h</p:attrName>
                                        </p:attrNameLst>
                                      </p:cBhvr>
                                      <p:tavLst>
                                        <p:tav tm="0">
                                          <p:val>
                                            <p:fltVal val="0"/>
                                          </p:val>
                                        </p:tav>
                                        <p:tav tm="100000">
                                          <p:val>
                                            <p:strVal val="#ppt_h"/>
                                          </p:val>
                                        </p:tav>
                                      </p:tavLst>
                                    </p:anim>
                                    <p:animEffect transition="in" filter="fade">
                                      <p:cBhvr>
                                        <p:cTn id="9"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bout The Company">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53CA5F73-C990-4796-A6E2-1ED04A99006E}"/>
              </a:ext>
            </a:extLst>
          </p:cNvPr>
          <p:cNvSpPr>
            <a:spLocks noGrp="1"/>
          </p:cNvSpPr>
          <p:nvPr>
            <p:ph type="pic" sz="quarter" idx="11"/>
          </p:nvPr>
        </p:nvSpPr>
        <p:spPr>
          <a:xfrm>
            <a:off x="2911404" y="1588973"/>
            <a:ext cx="2076450" cy="4363064"/>
          </a:xfrm>
          <a:custGeom>
            <a:avLst/>
            <a:gdLst>
              <a:gd name="connsiteX0" fmla="*/ 156398 w 2076450"/>
              <a:gd name="connsiteY0" fmla="*/ 0 h 4363064"/>
              <a:gd name="connsiteX1" fmla="*/ 1920052 w 2076450"/>
              <a:gd name="connsiteY1" fmla="*/ 0 h 4363064"/>
              <a:gd name="connsiteX2" fmla="*/ 2076450 w 2076450"/>
              <a:gd name="connsiteY2" fmla="*/ 156398 h 4363064"/>
              <a:gd name="connsiteX3" fmla="*/ 2076450 w 2076450"/>
              <a:gd name="connsiteY3" fmla="*/ 4206666 h 4363064"/>
              <a:gd name="connsiteX4" fmla="*/ 1920052 w 2076450"/>
              <a:gd name="connsiteY4" fmla="*/ 4363064 h 4363064"/>
              <a:gd name="connsiteX5" fmla="*/ 156398 w 2076450"/>
              <a:gd name="connsiteY5" fmla="*/ 4363064 h 4363064"/>
              <a:gd name="connsiteX6" fmla="*/ 0 w 2076450"/>
              <a:gd name="connsiteY6" fmla="*/ 4206666 h 4363064"/>
              <a:gd name="connsiteX7" fmla="*/ 0 w 2076450"/>
              <a:gd name="connsiteY7" fmla="*/ 156398 h 4363064"/>
              <a:gd name="connsiteX8" fmla="*/ 156398 w 2076450"/>
              <a:gd name="connsiteY8" fmla="*/ 0 h 436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450" h="4363064">
                <a:moveTo>
                  <a:pt x="156398" y="0"/>
                </a:moveTo>
                <a:lnTo>
                  <a:pt x="1920052" y="0"/>
                </a:lnTo>
                <a:cubicBezTo>
                  <a:pt x="2006428" y="0"/>
                  <a:pt x="2076450" y="70022"/>
                  <a:pt x="2076450" y="156398"/>
                </a:cubicBezTo>
                <a:lnTo>
                  <a:pt x="2076450" y="4206666"/>
                </a:lnTo>
                <a:cubicBezTo>
                  <a:pt x="2076450" y="4293042"/>
                  <a:pt x="2006428" y="4363064"/>
                  <a:pt x="1920052" y="4363064"/>
                </a:cubicBezTo>
                <a:lnTo>
                  <a:pt x="156398" y="4363064"/>
                </a:lnTo>
                <a:cubicBezTo>
                  <a:pt x="70022" y="4363064"/>
                  <a:pt x="0" y="4293042"/>
                  <a:pt x="0" y="4206666"/>
                </a:cubicBezTo>
                <a:lnTo>
                  <a:pt x="0" y="156398"/>
                </a:lnTo>
                <a:cubicBezTo>
                  <a:pt x="0" y="70022"/>
                  <a:pt x="70022" y="0"/>
                  <a:pt x="156398" y="0"/>
                </a:cubicBezTo>
                <a:close/>
              </a:path>
            </a:pathLst>
          </a:custGeom>
        </p:spPr>
        <p:txBody>
          <a:bodyPr wrap="square">
            <a:noAutofit/>
          </a:bodyPr>
          <a:lstStyle/>
          <a:p>
            <a:endParaRPr lang="en-US" dirty="0"/>
          </a:p>
        </p:txBody>
      </p:sp>
      <p:sp>
        <p:nvSpPr>
          <p:cNvPr id="26" name="Picture Placeholder 25">
            <a:extLst>
              <a:ext uri="{FF2B5EF4-FFF2-40B4-BE49-F238E27FC236}">
                <a16:creationId xmlns:a16="http://schemas.microsoft.com/office/drawing/2014/main" id="{2D55CC1D-4AE6-4B77-8AF3-79AEEAC390F4}"/>
              </a:ext>
            </a:extLst>
          </p:cNvPr>
          <p:cNvSpPr>
            <a:spLocks noGrp="1"/>
          </p:cNvSpPr>
          <p:nvPr>
            <p:ph type="pic" sz="quarter" idx="10"/>
          </p:nvPr>
        </p:nvSpPr>
        <p:spPr>
          <a:xfrm>
            <a:off x="695325" y="1588973"/>
            <a:ext cx="2076450" cy="4363064"/>
          </a:xfrm>
          <a:custGeom>
            <a:avLst/>
            <a:gdLst>
              <a:gd name="connsiteX0" fmla="*/ 156398 w 2076450"/>
              <a:gd name="connsiteY0" fmla="*/ 0 h 4363064"/>
              <a:gd name="connsiteX1" fmla="*/ 1920052 w 2076450"/>
              <a:gd name="connsiteY1" fmla="*/ 0 h 4363064"/>
              <a:gd name="connsiteX2" fmla="*/ 2076450 w 2076450"/>
              <a:gd name="connsiteY2" fmla="*/ 156398 h 4363064"/>
              <a:gd name="connsiteX3" fmla="*/ 2076450 w 2076450"/>
              <a:gd name="connsiteY3" fmla="*/ 4206666 h 4363064"/>
              <a:gd name="connsiteX4" fmla="*/ 1920052 w 2076450"/>
              <a:gd name="connsiteY4" fmla="*/ 4363064 h 4363064"/>
              <a:gd name="connsiteX5" fmla="*/ 156398 w 2076450"/>
              <a:gd name="connsiteY5" fmla="*/ 4363064 h 4363064"/>
              <a:gd name="connsiteX6" fmla="*/ 0 w 2076450"/>
              <a:gd name="connsiteY6" fmla="*/ 4206666 h 4363064"/>
              <a:gd name="connsiteX7" fmla="*/ 0 w 2076450"/>
              <a:gd name="connsiteY7" fmla="*/ 156398 h 4363064"/>
              <a:gd name="connsiteX8" fmla="*/ 156398 w 2076450"/>
              <a:gd name="connsiteY8" fmla="*/ 0 h 436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450" h="4363064">
                <a:moveTo>
                  <a:pt x="156398" y="0"/>
                </a:moveTo>
                <a:lnTo>
                  <a:pt x="1920052" y="0"/>
                </a:lnTo>
                <a:cubicBezTo>
                  <a:pt x="2006428" y="0"/>
                  <a:pt x="2076450" y="70022"/>
                  <a:pt x="2076450" y="156398"/>
                </a:cubicBezTo>
                <a:lnTo>
                  <a:pt x="2076450" y="4206666"/>
                </a:lnTo>
                <a:cubicBezTo>
                  <a:pt x="2076450" y="4293042"/>
                  <a:pt x="2006428" y="4363064"/>
                  <a:pt x="1920052" y="4363064"/>
                </a:cubicBezTo>
                <a:lnTo>
                  <a:pt x="156398" y="4363064"/>
                </a:lnTo>
                <a:cubicBezTo>
                  <a:pt x="70022" y="4363064"/>
                  <a:pt x="0" y="4293042"/>
                  <a:pt x="0" y="4206666"/>
                </a:cubicBezTo>
                <a:lnTo>
                  <a:pt x="0" y="156398"/>
                </a:lnTo>
                <a:cubicBezTo>
                  <a:pt x="0" y="70022"/>
                  <a:pt x="70022" y="0"/>
                  <a:pt x="156398"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3764247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About The Company">
    <p:spTree>
      <p:nvGrpSpPr>
        <p:cNvPr id="1" name=""/>
        <p:cNvGrpSpPr/>
        <p:nvPr/>
      </p:nvGrpSpPr>
      <p:grpSpPr>
        <a:xfrm>
          <a:off x="0" y="0"/>
          <a:ext cx="0" cy="0"/>
          <a:chOff x="0" y="0"/>
          <a:chExt cx="0" cy="0"/>
        </a:xfrm>
      </p:grpSpPr>
      <p:sp>
        <p:nvSpPr>
          <p:cNvPr id="15" name="Picture Placeholder 5">
            <a:extLst>
              <a:ext uri="{FF2B5EF4-FFF2-40B4-BE49-F238E27FC236}">
                <a16:creationId xmlns:a16="http://schemas.microsoft.com/office/drawing/2014/main" id="{AF00C4CB-6832-415C-8515-5CD3E64BBB62}"/>
              </a:ext>
            </a:extLst>
          </p:cNvPr>
          <p:cNvSpPr>
            <a:spLocks noGrp="1"/>
          </p:cNvSpPr>
          <p:nvPr>
            <p:ph type="pic" sz="quarter" idx="10"/>
          </p:nvPr>
        </p:nvSpPr>
        <p:spPr>
          <a:xfrm>
            <a:off x="753090" y="1517135"/>
            <a:ext cx="5409579" cy="4369316"/>
          </a:xfrm>
          <a:custGeom>
            <a:avLst/>
            <a:gdLst>
              <a:gd name="connsiteX0" fmla="*/ 0 w 5011547"/>
              <a:gd name="connsiteY0" fmla="*/ 0 h 5162204"/>
              <a:gd name="connsiteX1" fmla="*/ 5011547 w 5011547"/>
              <a:gd name="connsiteY1" fmla="*/ 0 h 5162204"/>
              <a:gd name="connsiteX2" fmla="*/ 5011547 w 5011547"/>
              <a:gd name="connsiteY2" fmla="*/ 5162204 h 5162204"/>
              <a:gd name="connsiteX3" fmla="*/ 0 w 5011547"/>
              <a:gd name="connsiteY3" fmla="*/ 5162204 h 5162204"/>
            </a:gdLst>
            <a:ahLst/>
            <a:cxnLst>
              <a:cxn ang="0">
                <a:pos x="connsiteX0" y="connsiteY0"/>
              </a:cxn>
              <a:cxn ang="0">
                <a:pos x="connsiteX1" y="connsiteY1"/>
              </a:cxn>
              <a:cxn ang="0">
                <a:pos x="connsiteX2" y="connsiteY2"/>
              </a:cxn>
              <a:cxn ang="0">
                <a:pos x="connsiteX3" y="connsiteY3"/>
              </a:cxn>
            </a:cxnLst>
            <a:rect l="l" t="t" r="r" b="b"/>
            <a:pathLst>
              <a:path w="5011547" h="5162204">
                <a:moveTo>
                  <a:pt x="0" y="0"/>
                </a:moveTo>
                <a:lnTo>
                  <a:pt x="5011547" y="0"/>
                </a:lnTo>
                <a:lnTo>
                  <a:pt x="5011547" y="5162204"/>
                </a:lnTo>
                <a:lnTo>
                  <a:pt x="0" y="5162204"/>
                </a:lnTo>
                <a:close/>
              </a:path>
            </a:pathLst>
          </a:custGeom>
        </p:spPr>
        <p:txBody>
          <a:bodyPr wrap="square">
            <a:noAutofit/>
          </a:bodyPr>
          <a:lstStyle/>
          <a:p>
            <a:endParaRPr lang="en-US" dirty="0"/>
          </a:p>
        </p:txBody>
      </p:sp>
    </p:spTree>
    <p:extLst>
      <p:ext uri="{BB962C8B-B14F-4D97-AF65-F5344CB8AC3E}">
        <p14:creationId xmlns:p14="http://schemas.microsoft.com/office/powerpoint/2010/main" val="288956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20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800" fill="hold"/>
                                        <p:tgtEl>
                                          <p:spTgt spid="15"/>
                                        </p:tgtEl>
                                        <p:attrNameLst>
                                          <p:attrName>ppt_x</p:attrName>
                                        </p:attrNameLst>
                                      </p:cBhvr>
                                      <p:tavLst>
                                        <p:tav tm="0">
                                          <p:val>
                                            <p:strVal val="0-#ppt_w/2"/>
                                          </p:val>
                                        </p:tav>
                                        <p:tav tm="100000">
                                          <p:val>
                                            <p:strVal val="#ppt_x"/>
                                          </p:val>
                                        </p:tav>
                                      </p:tavLst>
                                    </p:anim>
                                    <p:anim calcmode="lin" valueType="num">
                                      <p:cBhvr additive="base">
                                        <p:cTn id="8" dur="8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About The Company">
    <p:spTree>
      <p:nvGrpSpPr>
        <p:cNvPr id="1" name=""/>
        <p:cNvGrpSpPr/>
        <p:nvPr/>
      </p:nvGrpSpPr>
      <p:grpSpPr>
        <a:xfrm>
          <a:off x="0" y="0"/>
          <a:ext cx="0" cy="0"/>
          <a:chOff x="0" y="0"/>
          <a:chExt cx="0" cy="0"/>
        </a:xfrm>
      </p:grpSpPr>
      <p:sp>
        <p:nvSpPr>
          <p:cNvPr id="16" name="Picture Placeholder 19">
            <a:extLst>
              <a:ext uri="{FF2B5EF4-FFF2-40B4-BE49-F238E27FC236}">
                <a16:creationId xmlns:a16="http://schemas.microsoft.com/office/drawing/2014/main" id="{87DEBB30-4955-471E-8095-366C5F541ADB}"/>
              </a:ext>
            </a:extLst>
          </p:cNvPr>
          <p:cNvSpPr>
            <a:spLocks noGrp="1"/>
          </p:cNvSpPr>
          <p:nvPr>
            <p:ph type="pic" sz="quarter" idx="12"/>
          </p:nvPr>
        </p:nvSpPr>
        <p:spPr>
          <a:xfrm>
            <a:off x="7968208" y="2252823"/>
            <a:ext cx="2304256" cy="2304256"/>
          </a:xfrm>
          <a:custGeom>
            <a:avLst/>
            <a:gdLst>
              <a:gd name="connsiteX0" fmla="*/ 1152128 w 2304256"/>
              <a:gd name="connsiteY0" fmla="*/ 0 h 2304256"/>
              <a:gd name="connsiteX1" fmla="*/ 2304256 w 2304256"/>
              <a:gd name="connsiteY1" fmla="*/ 1152128 h 2304256"/>
              <a:gd name="connsiteX2" fmla="*/ 1152128 w 2304256"/>
              <a:gd name="connsiteY2" fmla="*/ 2304256 h 2304256"/>
              <a:gd name="connsiteX3" fmla="*/ 0 w 2304256"/>
              <a:gd name="connsiteY3" fmla="*/ 1152128 h 2304256"/>
              <a:gd name="connsiteX4" fmla="*/ 1152128 w 2304256"/>
              <a:gd name="connsiteY4" fmla="*/ 0 h 2304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2304256">
                <a:moveTo>
                  <a:pt x="1152128" y="0"/>
                </a:moveTo>
                <a:cubicBezTo>
                  <a:pt x="1788431" y="0"/>
                  <a:pt x="2304256" y="515825"/>
                  <a:pt x="2304256" y="1152128"/>
                </a:cubicBezTo>
                <a:cubicBezTo>
                  <a:pt x="2304256" y="1788431"/>
                  <a:pt x="1788431" y="2304256"/>
                  <a:pt x="1152128" y="2304256"/>
                </a:cubicBezTo>
                <a:cubicBezTo>
                  <a:pt x="515825" y="2304256"/>
                  <a:pt x="0" y="1788431"/>
                  <a:pt x="0" y="1152128"/>
                </a:cubicBezTo>
                <a:cubicBezTo>
                  <a:pt x="0" y="515825"/>
                  <a:pt x="515825" y="0"/>
                  <a:pt x="1152128" y="0"/>
                </a:cubicBezTo>
                <a:close/>
              </a:path>
            </a:pathLst>
          </a:custGeom>
        </p:spPr>
        <p:txBody>
          <a:bodyPr wrap="square">
            <a:noAutofit/>
          </a:bodyPr>
          <a:lstStyle/>
          <a:p>
            <a:endParaRPr lang="en-US" dirty="0"/>
          </a:p>
        </p:txBody>
      </p:sp>
      <p:sp>
        <p:nvSpPr>
          <p:cNvPr id="17" name="Picture Placeholder 16">
            <a:extLst>
              <a:ext uri="{FF2B5EF4-FFF2-40B4-BE49-F238E27FC236}">
                <a16:creationId xmlns:a16="http://schemas.microsoft.com/office/drawing/2014/main" id="{7118D1B1-C8D5-4E9D-9CFF-C1633EF0FB74}"/>
              </a:ext>
            </a:extLst>
          </p:cNvPr>
          <p:cNvSpPr>
            <a:spLocks noGrp="1"/>
          </p:cNvSpPr>
          <p:nvPr>
            <p:ph type="pic" sz="quarter" idx="11"/>
          </p:nvPr>
        </p:nvSpPr>
        <p:spPr>
          <a:xfrm>
            <a:off x="4943872" y="2252823"/>
            <a:ext cx="2304256" cy="2304256"/>
          </a:xfrm>
          <a:custGeom>
            <a:avLst/>
            <a:gdLst>
              <a:gd name="connsiteX0" fmla="*/ 1152128 w 2304256"/>
              <a:gd name="connsiteY0" fmla="*/ 0 h 2304256"/>
              <a:gd name="connsiteX1" fmla="*/ 2304256 w 2304256"/>
              <a:gd name="connsiteY1" fmla="*/ 1152128 h 2304256"/>
              <a:gd name="connsiteX2" fmla="*/ 1152128 w 2304256"/>
              <a:gd name="connsiteY2" fmla="*/ 2304256 h 2304256"/>
              <a:gd name="connsiteX3" fmla="*/ 0 w 2304256"/>
              <a:gd name="connsiteY3" fmla="*/ 1152128 h 2304256"/>
              <a:gd name="connsiteX4" fmla="*/ 1152128 w 2304256"/>
              <a:gd name="connsiteY4" fmla="*/ 0 h 2304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2304256">
                <a:moveTo>
                  <a:pt x="1152128" y="0"/>
                </a:moveTo>
                <a:cubicBezTo>
                  <a:pt x="1788431" y="0"/>
                  <a:pt x="2304256" y="515825"/>
                  <a:pt x="2304256" y="1152128"/>
                </a:cubicBezTo>
                <a:cubicBezTo>
                  <a:pt x="2304256" y="1788431"/>
                  <a:pt x="1788431" y="2304256"/>
                  <a:pt x="1152128" y="2304256"/>
                </a:cubicBezTo>
                <a:cubicBezTo>
                  <a:pt x="515825" y="2304256"/>
                  <a:pt x="0" y="1788431"/>
                  <a:pt x="0" y="1152128"/>
                </a:cubicBezTo>
                <a:cubicBezTo>
                  <a:pt x="0" y="515825"/>
                  <a:pt x="515825" y="0"/>
                  <a:pt x="1152128" y="0"/>
                </a:cubicBezTo>
                <a:close/>
              </a:path>
            </a:pathLst>
          </a:custGeom>
        </p:spPr>
        <p:txBody>
          <a:bodyPr wrap="square">
            <a:noAutofit/>
          </a:bodyPr>
          <a:lstStyle/>
          <a:p>
            <a:endParaRPr lang="en-US" dirty="0"/>
          </a:p>
        </p:txBody>
      </p:sp>
      <p:sp>
        <p:nvSpPr>
          <p:cNvPr id="24" name="Picture Placeholder 13">
            <a:extLst>
              <a:ext uri="{FF2B5EF4-FFF2-40B4-BE49-F238E27FC236}">
                <a16:creationId xmlns:a16="http://schemas.microsoft.com/office/drawing/2014/main" id="{D7F98456-7956-4409-A455-3AC3C8F4A968}"/>
              </a:ext>
            </a:extLst>
          </p:cNvPr>
          <p:cNvSpPr>
            <a:spLocks noGrp="1"/>
          </p:cNvSpPr>
          <p:nvPr>
            <p:ph type="pic" sz="quarter" idx="13"/>
          </p:nvPr>
        </p:nvSpPr>
        <p:spPr>
          <a:xfrm>
            <a:off x="1922102" y="2252823"/>
            <a:ext cx="2304256" cy="2304256"/>
          </a:xfrm>
          <a:custGeom>
            <a:avLst/>
            <a:gdLst>
              <a:gd name="connsiteX0" fmla="*/ 1152128 w 2304256"/>
              <a:gd name="connsiteY0" fmla="*/ 0 h 2304256"/>
              <a:gd name="connsiteX1" fmla="*/ 2304256 w 2304256"/>
              <a:gd name="connsiteY1" fmla="*/ 1152128 h 2304256"/>
              <a:gd name="connsiteX2" fmla="*/ 1152128 w 2304256"/>
              <a:gd name="connsiteY2" fmla="*/ 2304256 h 2304256"/>
              <a:gd name="connsiteX3" fmla="*/ 0 w 2304256"/>
              <a:gd name="connsiteY3" fmla="*/ 1152128 h 2304256"/>
              <a:gd name="connsiteX4" fmla="*/ 1152128 w 2304256"/>
              <a:gd name="connsiteY4" fmla="*/ 0 h 2304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2304256">
                <a:moveTo>
                  <a:pt x="1152128" y="0"/>
                </a:moveTo>
                <a:cubicBezTo>
                  <a:pt x="1788431" y="0"/>
                  <a:pt x="2304256" y="515825"/>
                  <a:pt x="2304256" y="1152128"/>
                </a:cubicBezTo>
                <a:cubicBezTo>
                  <a:pt x="2304256" y="1788431"/>
                  <a:pt x="1788431" y="2304256"/>
                  <a:pt x="1152128" y="2304256"/>
                </a:cubicBezTo>
                <a:cubicBezTo>
                  <a:pt x="515825" y="2304256"/>
                  <a:pt x="0" y="1788431"/>
                  <a:pt x="0" y="1152128"/>
                </a:cubicBezTo>
                <a:cubicBezTo>
                  <a:pt x="0" y="515825"/>
                  <a:pt x="515825" y="0"/>
                  <a:pt x="1152128"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2619340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About The Company">
    <p:spTree>
      <p:nvGrpSpPr>
        <p:cNvPr id="1" name=""/>
        <p:cNvGrpSpPr/>
        <p:nvPr/>
      </p:nvGrpSpPr>
      <p:grpSpPr>
        <a:xfrm>
          <a:off x="0" y="0"/>
          <a:ext cx="0" cy="0"/>
          <a:chOff x="0" y="0"/>
          <a:chExt cx="0" cy="0"/>
        </a:xfrm>
      </p:grpSpPr>
      <p:sp>
        <p:nvSpPr>
          <p:cNvPr id="25" name="Picture Placeholder 15">
            <a:extLst>
              <a:ext uri="{FF2B5EF4-FFF2-40B4-BE49-F238E27FC236}">
                <a16:creationId xmlns:a16="http://schemas.microsoft.com/office/drawing/2014/main" id="{06CD9E03-6268-4F69-AC49-2B08FA2F93B9}"/>
              </a:ext>
            </a:extLst>
          </p:cNvPr>
          <p:cNvSpPr>
            <a:spLocks noGrp="1"/>
          </p:cNvSpPr>
          <p:nvPr>
            <p:ph type="pic" sz="quarter" idx="10"/>
          </p:nvPr>
        </p:nvSpPr>
        <p:spPr>
          <a:xfrm>
            <a:off x="1603857" y="1613676"/>
            <a:ext cx="1716388" cy="1716388"/>
          </a:xfrm>
          <a:custGeom>
            <a:avLst/>
            <a:gdLst>
              <a:gd name="connsiteX0" fmla="*/ 858194 w 1716388"/>
              <a:gd name="connsiteY0" fmla="*/ 0 h 1716388"/>
              <a:gd name="connsiteX1" fmla="*/ 1716388 w 1716388"/>
              <a:gd name="connsiteY1" fmla="*/ 858194 h 1716388"/>
              <a:gd name="connsiteX2" fmla="*/ 858194 w 1716388"/>
              <a:gd name="connsiteY2" fmla="*/ 1716388 h 1716388"/>
              <a:gd name="connsiteX3" fmla="*/ 0 w 1716388"/>
              <a:gd name="connsiteY3" fmla="*/ 858194 h 1716388"/>
              <a:gd name="connsiteX4" fmla="*/ 858194 w 1716388"/>
              <a:gd name="connsiteY4" fmla="*/ 0 h 1716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388" h="1716388">
                <a:moveTo>
                  <a:pt x="858194" y="0"/>
                </a:moveTo>
                <a:cubicBezTo>
                  <a:pt x="1332161" y="0"/>
                  <a:pt x="1716388" y="384227"/>
                  <a:pt x="1716388" y="858194"/>
                </a:cubicBezTo>
                <a:cubicBezTo>
                  <a:pt x="1716388" y="1332161"/>
                  <a:pt x="1332161" y="1716388"/>
                  <a:pt x="858194" y="1716388"/>
                </a:cubicBezTo>
                <a:cubicBezTo>
                  <a:pt x="384227" y="1716388"/>
                  <a:pt x="0" y="1332161"/>
                  <a:pt x="0" y="858194"/>
                </a:cubicBezTo>
                <a:cubicBezTo>
                  <a:pt x="0" y="384227"/>
                  <a:pt x="384227" y="0"/>
                  <a:pt x="858194" y="0"/>
                </a:cubicBezTo>
                <a:close/>
              </a:path>
            </a:pathLst>
          </a:custGeom>
        </p:spPr>
        <p:txBody>
          <a:bodyPr wrap="square">
            <a:noAutofit/>
          </a:bodyPr>
          <a:lstStyle/>
          <a:p>
            <a:endParaRPr lang="en-US" dirty="0"/>
          </a:p>
        </p:txBody>
      </p:sp>
      <p:sp>
        <p:nvSpPr>
          <p:cNvPr id="26" name="Picture Placeholder 16">
            <a:extLst>
              <a:ext uri="{FF2B5EF4-FFF2-40B4-BE49-F238E27FC236}">
                <a16:creationId xmlns:a16="http://schemas.microsoft.com/office/drawing/2014/main" id="{AD09BBD9-741A-4881-A5EF-86E23C88A9A2}"/>
              </a:ext>
            </a:extLst>
          </p:cNvPr>
          <p:cNvSpPr>
            <a:spLocks noGrp="1"/>
          </p:cNvSpPr>
          <p:nvPr>
            <p:ph type="pic" sz="quarter" idx="11"/>
          </p:nvPr>
        </p:nvSpPr>
        <p:spPr>
          <a:xfrm>
            <a:off x="5218756" y="1613676"/>
            <a:ext cx="1716388" cy="1716388"/>
          </a:xfrm>
          <a:custGeom>
            <a:avLst/>
            <a:gdLst>
              <a:gd name="connsiteX0" fmla="*/ 858194 w 1716388"/>
              <a:gd name="connsiteY0" fmla="*/ 0 h 1716388"/>
              <a:gd name="connsiteX1" fmla="*/ 1716388 w 1716388"/>
              <a:gd name="connsiteY1" fmla="*/ 858194 h 1716388"/>
              <a:gd name="connsiteX2" fmla="*/ 858194 w 1716388"/>
              <a:gd name="connsiteY2" fmla="*/ 1716388 h 1716388"/>
              <a:gd name="connsiteX3" fmla="*/ 0 w 1716388"/>
              <a:gd name="connsiteY3" fmla="*/ 858194 h 1716388"/>
              <a:gd name="connsiteX4" fmla="*/ 858194 w 1716388"/>
              <a:gd name="connsiteY4" fmla="*/ 0 h 1716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388" h="1716388">
                <a:moveTo>
                  <a:pt x="858194" y="0"/>
                </a:moveTo>
                <a:cubicBezTo>
                  <a:pt x="1332161" y="0"/>
                  <a:pt x="1716388" y="384227"/>
                  <a:pt x="1716388" y="858194"/>
                </a:cubicBezTo>
                <a:cubicBezTo>
                  <a:pt x="1716388" y="1332161"/>
                  <a:pt x="1332161" y="1716388"/>
                  <a:pt x="858194" y="1716388"/>
                </a:cubicBezTo>
                <a:cubicBezTo>
                  <a:pt x="384227" y="1716388"/>
                  <a:pt x="0" y="1332161"/>
                  <a:pt x="0" y="858194"/>
                </a:cubicBezTo>
                <a:cubicBezTo>
                  <a:pt x="0" y="384227"/>
                  <a:pt x="384227" y="0"/>
                  <a:pt x="858194" y="0"/>
                </a:cubicBezTo>
                <a:close/>
              </a:path>
            </a:pathLst>
          </a:custGeom>
        </p:spPr>
        <p:txBody>
          <a:bodyPr wrap="square">
            <a:noAutofit/>
          </a:bodyPr>
          <a:lstStyle/>
          <a:p>
            <a:endParaRPr lang="en-US" dirty="0"/>
          </a:p>
        </p:txBody>
      </p:sp>
      <p:sp>
        <p:nvSpPr>
          <p:cNvPr id="27" name="Picture Placeholder 18">
            <a:extLst>
              <a:ext uri="{FF2B5EF4-FFF2-40B4-BE49-F238E27FC236}">
                <a16:creationId xmlns:a16="http://schemas.microsoft.com/office/drawing/2014/main" id="{04A99F65-E4D1-40B3-B9A7-E12D7EA16507}"/>
              </a:ext>
            </a:extLst>
          </p:cNvPr>
          <p:cNvSpPr>
            <a:spLocks noGrp="1"/>
          </p:cNvSpPr>
          <p:nvPr>
            <p:ph type="pic" sz="quarter" idx="12"/>
          </p:nvPr>
        </p:nvSpPr>
        <p:spPr>
          <a:xfrm>
            <a:off x="8833655" y="1613676"/>
            <a:ext cx="1716388" cy="1716388"/>
          </a:xfrm>
          <a:custGeom>
            <a:avLst/>
            <a:gdLst>
              <a:gd name="connsiteX0" fmla="*/ 858194 w 1716388"/>
              <a:gd name="connsiteY0" fmla="*/ 0 h 1716388"/>
              <a:gd name="connsiteX1" fmla="*/ 1716388 w 1716388"/>
              <a:gd name="connsiteY1" fmla="*/ 858194 h 1716388"/>
              <a:gd name="connsiteX2" fmla="*/ 858194 w 1716388"/>
              <a:gd name="connsiteY2" fmla="*/ 1716388 h 1716388"/>
              <a:gd name="connsiteX3" fmla="*/ 0 w 1716388"/>
              <a:gd name="connsiteY3" fmla="*/ 858194 h 1716388"/>
              <a:gd name="connsiteX4" fmla="*/ 858194 w 1716388"/>
              <a:gd name="connsiteY4" fmla="*/ 0 h 1716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388" h="1716388">
                <a:moveTo>
                  <a:pt x="858194" y="0"/>
                </a:moveTo>
                <a:cubicBezTo>
                  <a:pt x="1332161" y="0"/>
                  <a:pt x="1716388" y="384227"/>
                  <a:pt x="1716388" y="858194"/>
                </a:cubicBezTo>
                <a:cubicBezTo>
                  <a:pt x="1716388" y="1332161"/>
                  <a:pt x="1332161" y="1716388"/>
                  <a:pt x="858194" y="1716388"/>
                </a:cubicBezTo>
                <a:cubicBezTo>
                  <a:pt x="384227" y="1716388"/>
                  <a:pt x="0" y="1332161"/>
                  <a:pt x="0" y="858194"/>
                </a:cubicBezTo>
                <a:cubicBezTo>
                  <a:pt x="0" y="384227"/>
                  <a:pt x="384227" y="0"/>
                  <a:pt x="858194"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4034849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8EBDE-0E78-4B16-926D-FE810C9C55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647B48-E2E4-40B5-BA9C-53E461FB61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3C998-E29B-4982-A500-27600E3F8E1A}"/>
              </a:ext>
            </a:extLst>
          </p:cNvPr>
          <p:cNvSpPr>
            <a:spLocks noGrp="1"/>
          </p:cNvSpPr>
          <p:nvPr>
            <p:ph type="dt" sz="half" idx="10"/>
          </p:nvPr>
        </p:nvSpPr>
        <p:spPr/>
        <p:txBody>
          <a:bodyPr/>
          <a:lstStyle/>
          <a:p>
            <a:fld id="{EC8C9F9E-78C9-4887-B506-671C7865C45A}" type="datetimeFigureOut">
              <a:rPr lang="en-US" smtClean="0"/>
              <a:t>6/1/2022</a:t>
            </a:fld>
            <a:endParaRPr lang="en-US" dirty="0"/>
          </a:p>
        </p:txBody>
      </p:sp>
      <p:sp>
        <p:nvSpPr>
          <p:cNvPr id="5" name="Footer Placeholder 4">
            <a:extLst>
              <a:ext uri="{FF2B5EF4-FFF2-40B4-BE49-F238E27FC236}">
                <a16:creationId xmlns:a16="http://schemas.microsoft.com/office/drawing/2014/main" id="{5FD8C75D-1E8E-47FE-9FC1-90D1340256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0FBA6A-9613-4554-83B8-A1C1CA129A96}"/>
              </a:ext>
            </a:extLst>
          </p:cNvPr>
          <p:cNvSpPr>
            <a:spLocks noGrp="1"/>
          </p:cNvSpPr>
          <p:nvPr>
            <p:ph type="sldNum" sz="quarter" idx="12"/>
          </p:nvPr>
        </p:nvSpPr>
        <p:spPr/>
        <p:txBody>
          <a:bodyPr/>
          <a:lstStyle/>
          <a:p>
            <a:fld id="{09AE12E0-0DCF-4384-B035-BFDCB5283E1E}" type="slidenum">
              <a:rPr lang="en-US" smtClean="0"/>
              <a:t>‹#›</a:t>
            </a:fld>
            <a:endParaRPr lang="en-US" dirty="0"/>
          </a:p>
        </p:txBody>
      </p:sp>
    </p:spTree>
    <p:extLst>
      <p:ext uri="{BB962C8B-B14F-4D97-AF65-F5344CB8AC3E}">
        <p14:creationId xmlns:p14="http://schemas.microsoft.com/office/powerpoint/2010/main" val="277479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_Pic_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E310EC2-AC25-4667-9DB4-83BF4CCB98ED}"/>
              </a:ext>
            </a:extLst>
          </p:cNvPr>
          <p:cNvSpPr>
            <a:spLocks noGrp="1"/>
          </p:cNvSpPr>
          <p:nvPr>
            <p:ph type="pic" sz="quarter" idx="10"/>
          </p:nvPr>
        </p:nvSpPr>
        <p:spPr>
          <a:xfrm>
            <a:off x="990600" y="533400"/>
            <a:ext cx="3962400" cy="5181600"/>
          </a:xfrm>
        </p:spPr>
        <p:txBody>
          <a:bodyPr/>
          <a:lstStyle/>
          <a:p>
            <a:endParaRPr lang="en-US" dirty="0"/>
          </a:p>
        </p:txBody>
      </p:sp>
    </p:spTree>
    <p:extLst>
      <p:ext uri="{BB962C8B-B14F-4D97-AF65-F5344CB8AC3E}">
        <p14:creationId xmlns:p14="http://schemas.microsoft.com/office/powerpoint/2010/main" val="3422526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_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9195001-BEB3-4837-B388-4F647264DA3A}"/>
              </a:ext>
            </a:extLst>
          </p:cNvPr>
          <p:cNvSpPr>
            <a:spLocks noGrp="1"/>
          </p:cNvSpPr>
          <p:nvPr>
            <p:ph type="pic" sz="quarter" idx="10"/>
          </p:nvPr>
        </p:nvSpPr>
        <p:spPr>
          <a:xfrm>
            <a:off x="6268943" y="4191000"/>
            <a:ext cx="5313457" cy="205959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9476"/>
              <a:gd name="connsiteY0" fmla="*/ 9688 h 10000"/>
              <a:gd name="connsiteX1" fmla="*/ 1476 w 9476"/>
              <a:gd name="connsiteY1" fmla="*/ 0 h 10000"/>
              <a:gd name="connsiteX2" fmla="*/ 9476 w 9476"/>
              <a:gd name="connsiteY2" fmla="*/ 0 h 10000"/>
              <a:gd name="connsiteX3" fmla="*/ 7476 w 9476"/>
              <a:gd name="connsiteY3" fmla="*/ 10000 h 10000"/>
              <a:gd name="connsiteX4" fmla="*/ 0 w 9476"/>
              <a:gd name="connsiteY4" fmla="*/ 9688 h 10000"/>
              <a:gd name="connsiteX0" fmla="*/ 0 w 10000"/>
              <a:gd name="connsiteY0" fmla="*/ 9688 h 10000"/>
              <a:gd name="connsiteX1" fmla="*/ 1665 w 10000"/>
              <a:gd name="connsiteY1" fmla="*/ 0 h 10000"/>
              <a:gd name="connsiteX2" fmla="*/ 10000 w 10000"/>
              <a:gd name="connsiteY2" fmla="*/ 0 h 10000"/>
              <a:gd name="connsiteX3" fmla="*/ 7889 w 10000"/>
              <a:gd name="connsiteY3" fmla="*/ 10000 h 10000"/>
              <a:gd name="connsiteX4" fmla="*/ 0 w 10000"/>
              <a:gd name="connsiteY4" fmla="*/ 9688 h 10000"/>
              <a:gd name="connsiteX0" fmla="*/ 0 w 10000"/>
              <a:gd name="connsiteY0" fmla="*/ 9688 h 9688"/>
              <a:gd name="connsiteX1" fmla="*/ 1665 w 10000"/>
              <a:gd name="connsiteY1" fmla="*/ 0 h 9688"/>
              <a:gd name="connsiteX2" fmla="*/ 10000 w 10000"/>
              <a:gd name="connsiteY2" fmla="*/ 0 h 9688"/>
              <a:gd name="connsiteX3" fmla="*/ 8335 w 10000"/>
              <a:gd name="connsiteY3" fmla="*/ 9554 h 9688"/>
              <a:gd name="connsiteX4" fmla="*/ 0 w 10000"/>
              <a:gd name="connsiteY4" fmla="*/ 9688 h 9688"/>
              <a:gd name="connsiteX0" fmla="*/ 0 w 10000"/>
              <a:gd name="connsiteY0" fmla="*/ 10000 h 10000"/>
              <a:gd name="connsiteX1" fmla="*/ 1665 w 10000"/>
              <a:gd name="connsiteY1" fmla="*/ 0 h 10000"/>
              <a:gd name="connsiteX2" fmla="*/ 10000 w 10000"/>
              <a:gd name="connsiteY2" fmla="*/ 0 h 10000"/>
              <a:gd name="connsiteX3" fmla="*/ 8293 w 10000"/>
              <a:gd name="connsiteY3" fmla="*/ 9988 h 10000"/>
              <a:gd name="connsiteX4" fmla="*/ 0 w 10000"/>
              <a:gd name="connsiteY4" fmla="*/ 10000 h 10000"/>
              <a:gd name="connsiteX0" fmla="*/ 0 w 10000"/>
              <a:gd name="connsiteY0" fmla="*/ 10000 h 10000"/>
              <a:gd name="connsiteX1" fmla="*/ 1637 w 10000"/>
              <a:gd name="connsiteY1" fmla="*/ 54 h 10000"/>
              <a:gd name="connsiteX2" fmla="*/ 10000 w 10000"/>
              <a:gd name="connsiteY2" fmla="*/ 0 h 10000"/>
              <a:gd name="connsiteX3" fmla="*/ 8293 w 10000"/>
              <a:gd name="connsiteY3" fmla="*/ 9988 h 10000"/>
              <a:gd name="connsiteX4" fmla="*/ 0 w 10000"/>
              <a:gd name="connsiteY4" fmla="*/ 10000 h 10000"/>
              <a:gd name="connsiteX0" fmla="*/ 0 w 9986"/>
              <a:gd name="connsiteY0" fmla="*/ 9982 h 9982"/>
              <a:gd name="connsiteX1" fmla="*/ 1637 w 9986"/>
              <a:gd name="connsiteY1" fmla="*/ 36 h 9982"/>
              <a:gd name="connsiteX2" fmla="*/ 9986 w 9986"/>
              <a:gd name="connsiteY2" fmla="*/ 0 h 9982"/>
              <a:gd name="connsiteX3" fmla="*/ 8293 w 9986"/>
              <a:gd name="connsiteY3" fmla="*/ 9970 h 9982"/>
              <a:gd name="connsiteX4" fmla="*/ 0 w 9986"/>
              <a:gd name="connsiteY4" fmla="*/ 9982 h 9982"/>
              <a:gd name="connsiteX0" fmla="*/ 0 w 9986"/>
              <a:gd name="connsiteY0" fmla="*/ 9982 h 9982"/>
              <a:gd name="connsiteX1" fmla="*/ 1639 w 9986"/>
              <a:gd name="connsiteY1" fmla="*/ 18 h 9982"/>
              <a:gd name="connsiteX2" fmla="*/ 9986 w 9986"/>
              <a:gd name="connsiteY2" fmla="*/ 0 h 9982"/>
              <a:gd name="connsiteX3" fmla="*/ 8305 w 9986"/>
              <a:gd name="connsiteY3" fmla="*/ 9970 h 9982"/>
              <a:gd name="connsiteX4" fmla="*/ 0 w 9986"/>
              <a:gd name="connsiteY4" fmla="*/ 9982 h 9982"/>
              <a:gd name="connsiteX0" fmla="*/ 0 w 9972"/>
              <a:gd name="connsiteY0" fmla="*/ 10000 h 10000"/>
              <a:gd name="connsiteX1" fmla="*/ 1613 w 9972"/>
              <a:gd name="connsiteY1" fmla="*/ 18 h 10000"/>
              <a:gd name="connsiteX2" fmla="*/ 9972 w 9972"/>
              <a:gd name="connsiteY2" fmla="*/ 0 h 10000"/>
              <a:gd name="connsiteX3" fmla="*/ 8289 w 9972"/>
              <a:gd name="connsiteY3" fmla="*/ 9988 h 10000"/>
              <a:gd name="connsiteX4" fmla="*/ 0 w 9972"/>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 h="10000">
                <a:moveTo>
                  <a:pt x="0" y="10000"/>
                </a:moveTo>
                <a:lnTo>
                  <a:pt x="1613" y="18"/>
                </a:lnTo>
                <a:lnTo>
                  <a:pt x="9972" y="0"/>
                </a:lnTo>
                <a:lnTo>
                  <a:pt x="8289" y="9988"/>
                </a:lnTo>
                <a:lnTo>
                  <a:pt x="0" y="10000"/>
                </a:lnTo>
                <a:close/>
              </a:path>
            </a:pathLst>
          </a:custGeom>
        </p:spPr>
        <p:txBody>
          <a:bodyPr/>
          <a:lstStyle/>
          <a:p>
            <a:endParaRPr lang="en-US" dirty="0"/>
          </a:p>
        </p:txBody>
      </p:sp>
      <p:sp>
        <p:nvSpPr>
          <p:cNvPr id="9" name="Picture Placeholder 2">
            <a:extLst>
              <a:ext uri="{FF2B5EF4-FFF2-40B4-BE49-F238E27FC236}">
                <a16:creationId xmlns:a16="http://schemas.microsoft.com/office/drawing/2014/main" id="{8A7C35B9-A8D0-44FC-BAD7-7214576845CD}"/>
              </a:ext>
            </a:extLst>
          </p:cNvPr>
          <p:cNvSpPr>
            <a:spLocks noGrp="1"/>
          </p:cNvSpPr>
          <p:nvPr>
            <p:ph type="pic" sz="quarter" idx="11"/>
          </p:nvPr>
        </p:nvSpPr>
        <p:spPr>
          <a:xfrm>
            <a:off x="354228" y="533400"/>
            <a:ext cx="5313457" cy="205959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9476"/>
              <a:gd name="connsiteY0" fmla="*/ 9688 h 10000"/>
              <a:gd name="connsiteX1" fmla="*/ 1476 w 9476"/>
              <a:gd name="connsiteY1" fmla="*/ 0 h 10000"/>
              <a:gd name="connsiteX2" fmla="*/ 9476 w 9476"/>
              <a:gd name="connsiteY2" fmla="*/ 0 h 10000"/>
              <a:gd name="connsiteX3" fmla="*/ 7476 w 9476"/>
              <a:gd name="connsiteY3" fmla="*/ 10000 h 10000"/>
              <a:gd name="connsiteX4" fmla="*/ 0 w 9476"/>
              <a:gd name="connsiteY4" fmla="*/ 9688 h 10000"/>
              <a:gd name="connsiteX0" fmla="*/ 0 w 10000"/>
              <a:gd name="connsiteY0" fmla="*/ 9688 h 10000"/>
              <a:gd name="connsiteX1" fmla="*/ 1665 w 10000"/>
              <a:gd name="connsiteY1" fmla="*/ 0 h 10000"/>
              <a:gd name="connsiteX2" fmla="*/ 10000 w 10000"/>
              <a:gd name="connsiteY2" fmla="*/ 0 h 10000"/>
              <a:gd name="connsiteX3" fmla="*/ 7889 w 10000"/>
              <a:gd name="connsiteY3" fmla="*/ 10000 h 10000"/>
              <a:gd name="connsiteX4" fmla="*/ 0 w 10000"/>
              <a:gd name="connsiteY4" fmla="*/ 9688 h 10000"/>
              <a:gd name="connsiteX0" fmla="*/ 0 w 10000"/>
              <a:gd name="connsiteY0" fmla="*/ 9688 h 9688"/>
              <a:gd name="connsiteX1" fmla="*/ 1665 w 10000"/>
              <a:gd name="connsiteY1" fmla="*/ 0 h 9688"/>
              <a:gd name="connsiteX2" fmla="*/ 10000 w 10000"/>
              <a:gd name="connsiteY2" fmla="*/ 0 h 9688"/>
              <a:gd name="connsiteX3" fmla="*/ 8335 w 10000"/>
              <a:gd name="connsiteY3" fmla="*/ 9554 h 9688"/>
              <a:gd name="connsiteX4" fmla="*/ 0 w 10000"/>
              <a:gd name="connsiteY4" fmla="*/ 9688 h 9688"/>
              <a:gd name="connsiteX0" fmla="*/ 0 w 10000"/>
              <a:gd name="connsiteY0" fmla="*/ 10000 h 10000"/>
              <a:gd name="connsiteX1" fmla="*/ 1665 w 10000"/>
              <a:gd name="connsiteY1" fmla="*/ 0 h 10000"/>
              <a:gd name="connsiteX2" fmla="*/ 10000 w 10000"/>
              <a:gd name="connsiteY2" fmla="*/ 0 h 10000"/>
              <a:gd name="connsiteX3" fmla="*/ 8293 w 10000"/>
              <a:gd name="connsiteY3" fmla="*/ 9988 h 10000"/>
              <a:gd name="connsiteX4" fmla="*/ 0 w 10000"/>
              <a:gd name="connsiteY4" fmla="*/ 10000 h 10000"/>
              <a:gd name="connsiteX0" fmla="*/ 0 w 10000"/>
              <a:gd name="connsiteY0" fmla="*/ 10000 h 10000"/>
              <a:gd name="connsiteX1" fmla="*/ 1637 w 10000"/>
              <a:gd name="connsiteY1" fmla="*/ 54 h 10000"/>
              <a:gd name="connsiteX2" fmla="*/ 10000 w 10000"/>
              <a:gd name="connsiteY2" fmla="*/ 0 h 10000"/>
              <a:gd name="connsiteX3" fmla="*/ 8293 w 10000"/>
              <a:gd name="connsiteY3" fmla="*/ 9988 h 10000"/>
              <a:gd name="connsiteX4" fmla="*/ 0 w 10000"/>
              <a:gd name="connsiteY4" fmla="*/ 10000 h 10000"/>
              <a:gd name="connsiteX0" fmla="*/ 0 w 9986"/>
              <a:gd name="connsiteY0" fmla="*/ 9982 h 9982"/>
              <a:gd name="connsiteX1" fmla="*/ 1637 w 9986"/>
              <a:gd name="connsiteY1" fmla="*/ 36 h 9982"/>
              <a:gd name="connsiteX2" fmla="*/ 9986 w 9986"/>
              <a:gd name="connsiteY2" fmla="*/ 0 h 9982"/>
              <a:gd name="connsiteX3" fmla="*/ 8293 w 9986"/>
              <a:gd name="connsiteY3" fmla="*/ 9970 h 9982"/>
              <a:gd name="connsiteX4" fmla="*/ 0 w 9986"/>
              <a:gd name="connsiteY4" fmla="*/ 9982 h 9982"/>
              <a:gd name="connsiteX0" fmla="*/ 0 w 9986"/>
              <a:gd name="connsiteY0" fmla="*/ 9982 h 9982"/>
              <a:gd name="connsiteX1" fmla="*/ 1639 w 9986"/>
              <a:gd name="connsiteY1" fmla="*/ 18 h 9982"/>
              <a:gd name="connsiteX2" fmla="*/ 9986 w 9986"/>
              <a:gd name="connsiteY2" fmla="*/ 0 h 9982"/>
              <a:gd name="connsiteX3" fmla="*/ 8305 w 9986"/>
              <a:gd name="connsiteY3" fmla="*/ 9970 h 9982"/>
              <a:gd name="connsiteX4" fmla="*/ 0 w 9986"/>
              <a:gd name="connsiteY4" fmla="*/ 9982 h 9982"/>
              <a:gd name="connsiteX0" fmla="*/ 0 w 9972"/>
              <a:gd name="connsiteY0" fmla="*/ 10000 h 10000"/>
              <a:gd name="connsiteX1" fmla="*/ 1613 w 9972"/>
              <a:gd name="connsiteY1" fmla="*/ 18 h 10000"/>
              <a:gd name="connsiteX2" fmla="*/ 9972 w 9972"/>
              <a:gd name="connsiteY2" fmla="*/ 0 h 10000"/>
              <a:gd name="connsiteX3" fmla="*/ 8289 w 9972"/>
              <a:gd name="connsiteY3" fmla="*/ 9988 h 10000"/>
              <a:gd name="connsiteX4" fmla="*/ 0 w 9972"/>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 h="10000">
                <a:moveTo>
                  <a:pt x="0" y="10000"/>
                </a:moveTo>
                <a:lnTo>
                  <a:pt x="1613" y="18"/>
                </a:lnTo>
                <a:lnTo>
                  <a:pt x="9972" y="0"/>
                </a:lnTo>
                <a:lnTo>
                  <a:pt x="8289" y="9988"/>
                </a:lnTo>
                <a:lnTo>
                  <a:pt x="0" y="10000"/>
                </a:lnTo>
                <a:close/>
              </a:path>
            </a:pathLst>
          </a:custGeom>
        </p:spPr>
        <p:txBody>
          <a:bodyPr/>
          <a:lstStyle/>
          <a:p>
            <a:endParaRPr lang="en-US" dirty="0"/>
          </a:p>
        </p:txBody>
      </p:sp>
    </p:spTree>
    <p:extLst>
      <p:ext uri="{BB962C8B-B14F-4D97-AF65-F5344CB8AC3E}">
        <p14:creationId xmlns:p14="http://schemas.microsoft.com/office/powerpoint/2010/main" val="2865725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_Pic_Side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632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_Pic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640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_Pic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387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uter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547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8C9FED6-5643-491D-A880-49ECC1D2F6FF}" type="slidenum">
              <a:rPr lang="en-US" smtClean="0"/>
              <a:t>‹#›</a:t>
            </a:fld>
            <a:endParaRPr lang="en-US" dirty="0"/>
          </a:p>
        </p:txBody>
      </p:sp>
    </p:spTree>
    <p:extLst>
      <p:ext uri="{BB962C8B-B14F-4D97-AF65-F5344CB8AC3E}">
        <p14:creationId xmlns:p14="http://schemas.microsoft.com/office/powerpoint/2010/main" val="3000594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85000"/>
                <a:lumOff val="15000"/>
              </a:schemeClr>
            </a:gs>
            <a:gs pos="100000">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9FED6-5643-491D-A880-49ECC1D2F6FF}" type="slidenum">
              <a:rPr lang="en-US" smtClean="0"/>
              <a:t>‹#›</a:t>
            </a:fld>
            <a:endParaRPr lang="en-US" dirty="0"/>
          </a:p>
        </p:txBody>
      </p:sp>
    </p:spTree>
    <p:extLst>
      <p:ext uri="{BB962C8B-B14F-4D97-AF65-F5344CB8AC3E}">
        <p14:creationId xmlns:p14="http://schemas.microsoft.com/office/powerpoint/2010/main" val="12677753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7" r:id="rId4"/>
    <p:sldLayoutId id="2147483658" r:id="rId5"/>
    <p:sldLayoutId id="2147483659" r:id="rId6"/>
    <p:sldLayoutId id="2147483661" r:id="rId7"/>
    <p:sldLayoutId id="2147483660" r:id="rId8"/>
    <p:sldLayoutId id="2147483655" r:id="rId9"/>
    <p:sldLayoutId id="2147483694" r:id="rId10"/>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93274"/>
            <a:ext cx="10515600" cy="49945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63188834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sldNum="0" hdr="0" dt="0"/>
  <p:txStyles>
    <p:title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9.png"/><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law.lis.virginia.gov/vacode/16.1-69.40:2/" TargetMode="External"/><Relationship Id="rId2" Type="http://schemas.openxmlformats.org/officeDocument/2006/relationships/hyperlink" Target="http://law.lis.virginia.gov/vacode/4.1-1100/" TargetMode="External"/><Relationship Id="rId1" Type="http://schemas.openxmlformats.org/officeDocument/2006/relationships/slideLayout" Target="../slideLayouts/slideLayout2.xml"/><Relationship Id="rId4" Type="http://schemas.openxmlformats.org/officeDocument/2006/relationships/hyperlink" Target="http://law.lis.virginia.gov/vacode/53.1-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hyperlink" Target="https://en.wikipedia.org/wiki/District_Court" TargetMode="External"/><Relationship Id="rId7" Type="http://schemas.openxmlformats.org/officeDocument/2006/relationships/hyperlink" Target="http://www.computerhope.com/jargon/m/modify.htm" TargetMode="External"/><Relationship Id="rId2" Type="http://schemas.openxmlformats.org/officeDocument/2006/relationships/image" Target="../media/image2.jpg"/><Relationship Id="rId1" Type="http://schemas.openxmlformats.org/officeDocument/2006/relationships/slideLayout" Target="../slideLayouts/slideLayout4.xml"/><Relationship Id="rId6" Type="http://schemas.openxmlformats.org/officeDocument/2006/relationships/image" Target="../media/image4.jpg"/><Relationship Id="rId11" Type="http://schemas.openxmlformats.org/officeDocument/2006/relationships/hyperlink" Target="https://ferragutlaw.com/homicide-lawyer-maricopa-county/" TargetMode="External"/><Relationship Id="rId5" Type="http://schemas.openxmlformats.org/officeDocument/2006/relationships/hyperlink" Target="https://www.picserver.org/highway-signs2/m/mandatory.html" TargetMode="External"/><Relationship Id="rId10" Type="http://schemas.openxmlformats.org/officeDocument/2006/relationships/image" Target="../media/image6.jpg"/><Relationship Id="rId4" Type="http://schemas.openxmlformats.org/officeDocument/2006/relationships/image" Target="../media/image3.jpg"/><Relationship Id="rId9" Type="http://schemas.openxmlformats.org/officeDocument/2006/relationships/hyperlink" Target="https://www.mentalfloss.com/article/57085/whats-difference-between-prison-and-jai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gif"/><Relationship Id="rId2" Type="http://schemas.openxmlformats.org/officeDocument/2006/relationships/image" Target="../media/image10.jpg"/><Relationship Id="rId1" Type="http://schemas.openxmlformats.org/officeDocument/2006/relationships/slideLayout" Target="../slideLayouts/slideLayout10.xml"/><Relationship Id="rId6" Type="http://schemas.microsoft.com/office/2007/relationships/hdphoto" Target="../media/hdphoto5.wdp"/><Relationship Id="rId5" Type="http://schemas.openxmlformats.org/officeDocument/2006/relationships/image" Target="../media/image12.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hyperlink" Target="http://tex.stackexchange.com/questions/205230/how-to-obtain-a-custom-arrow-tip-in-tikz"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jpg"/><Relationship Id="rId5" Type="http://schemas.microsoft.com/office/2007/relationships/hdphoto" Target="../media/hdphoto7.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10.xml"/><Relationship Id="rId5" Type="http://schemas.openxmlformats.org/officeDocument/2006/relationships/hyperlink" Target="http://tex.stackexchange.com/questions/205230/how-to-obtain-a-custom-arrow-tip-in-tikz" TargetMode="Externa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9.png"/><Relationship Id="rId5" Type="http://schemas.openxmlformats.org/officeDocument/2006/relationships/hyperlink" Target="https://en.wikipedia.org/wiki/Wise,_Virginia" TargetMode="Externa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0.xml"/><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83C5298F-B381-4D1E-8B67-547B5E7772B2}"/>
              </a:ext>
            </a:extLst>
          </p:cNvPr>
          <p:cNvPicPr>
            <a:picLocks noGrp="1" noChangeAspect="1"/>
          </p:cNvPicPr>
          <p:nvPr>
            <p:ph type="pic" sz="quarter" idx="10"/>
          </p:nvPr>
        </p:nvPicPr>
        <p:blipFill>
          <a:blip r:embed="rId2"/>
          <a:srcRect/>
          <a:stretch/>
        </p:blipFill>
        <p:spPr>
          <a:xfrm>
            <a:off x="2083041" y="3429000"/>
            <a:ext cx="9778517" cy="3429000"/>
          </a:xfrm>
        </p:spPr>
      </p:pic>
      <p:sp>
        <p:nvSpPr>
          <p:cNvPr id="119" name="Rectangle 118">
            <a:extLst>
              <a:ext uri="{FF2B5EF4-FFF2-40B4-BE49-F238E27FC236}">
                <a16:creationId xmlns:a16="http://schemas.microsoft.com/office/drawing/2014/main" id="{5B9483B8-AB83-4016-B3BD-3959EC2A5304}"/>
              </a:ext>
            </a:extLst>
          </p:cNvPr>
          <p:cNvSpPr/>
          <p:nvPr/>
        </p:nvSpPr>
        <p:spPr>
          <a:xfrm>
            <a:off x="3657600" y="0"/>
            <a:ext cx="2819400" cy="6019800"/>
          </a:xfrm>
          <a:prstGeom prst="rect">
            <a:avLst/>
          </a:prstGeom>
          <a:solidFill>
            <a:schemeClr val="accent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D64DA4AC-3171-462A-8AE1-7B88039B2564}"/>
              </a:ext>
            </a:extLst>
          </p:cNvPr>
          <p:cNvSpPr/>
          <p:nvPr/>
        </p:nvSpPr>
        <p:spPr>
          <a:xfrm>
            <a:off x="6927" y="4343400"/>
            <a:ext cx="3650673"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a:spLocks/>
          </p:cNvSpPr>
          <p:nvPr/>
        </p:nvSpPr>
        <p:spPr bwMode="auto">
          <a:xfrm>
            <a:off x="2660298" y="2934932"/>
            <a:ext cx="7203170"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7"/>
          <p:cNvSpPr>
            <a:spLocks/>
          </p:cNvSpPr>
          <p:nvPr/>
        </p:nvSpPr>
        <p:spPr bwMode="auto">
          <a:xfrm>
            <a:off x="2660298" y="4456187"/>
            <a:ext cx="7203170"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TextBox 61"/>
          <p:cNvSpPr txBox="1"/>
          <p:nvPr/>
        </p:nvSpPr>
        <p:spPr>
          <a:xfrm>
            <a:off x="3657600" y="2259123"/>
            <a:ext cx="2895600" cy="523220"/>
          </a:xfrm>
          <a:prstGeom prst="rect">
            <a:avLst/>
          </a:prstGeom>
          <a:noFill/>
          <a:ln>
            <a:noFill/>
          </a:ln>
        </p:spPr>
        <p:txBody>
          <a:bodyPr wrap="square" rtlCol="0">
            <a:spAutoFit/>
          </a:bodyPr>
          <a:lstStyle/>
          <a:p>
            <a:r>
              <a:rPr lang="en-US" sz="2800" b="1" spc="-10" dirty="0">
                <a:ln w="19050">
                  <a:noFill/>
                  <a:round/>
                </a:ln>
                <a:solidFill>
                  <a:schemeClr val="accent1">
                    <a:lumMod val="40000"/>
                    <a:lumOff val="60000"/>
                  </a:schemeClr>
                </a:solidFill>
                <a:latin typeface="Century Gothic" panose="020B0502020202020204" pitchFamily="34" charset="0"/>
                <a:ea typeface="Tahoma" panose="020B0604030504040204" pitchFamily="34" charset="0"/>
                <a:cs typeface="Tahoma" panose="020B0604030504040204" pitchFamily="34" charset="0"/>
              </a:rPr>
              <a:t>Guidelines</a:t>
            </a:r>
          </a:p>
        </p:txBody>
      </p:sp>
      <p:sp>
        <p:nvSpPr>
          <p:cNvPr id="93" name="TextBox 92">
            <a:extLst>
              <a:ext uri="{FF2B5EF4-FFF2-40B4-BE49-F238E27FC236}">
                <a16:creationId xmlns:a16="http://schemas.microsoft.com/office/drawing/2014/main" id="{6132051C-C31C-4422-A3AA-8E657AC01290}"/>
              </a:ext>
            </a:extLst>
          </p:cNvPr>
          <p:cNvSpPr txBox="1"/>
          <p:nvPr/>
        </p:nvSpPr>
        <p:spPr>
          <a:xfrm>
            <a:off x="3606800" y="1420923"/>
            <a:ext cx="2997186" cy="707886"/>
          </a:xfrm>
          <a:prstGeom prst="rect">
            <a:avLst/>
          </a:prstGeom>
          <a:noFill/>
          <a:ln>
            <a:noFill/>
          </a:ln>
        </p:spPr>
        <p:txBody>
          <a:bodyPr wrap="square" rtlCol="0">
            <a:spAutoFit/>
          </a:bodyPr>
          <a:lstStyle/>
          <a:p>
            <a:pPr algn="ctr"/>
            <a:r>
              <a:rPr lang="en-US" sz="4000" b="1" spc="-10" dirty="0">
                <a:ln w="19050">
                  <a:noFill/>
                  <a:round/>
                </a:ln>
                <a:solidFill>
                  <a:schemeClr val="bg1"/>
                </a:solidFill>
                <a:latin typeface="Century Gothic" panose="020B0502020202020204" pitchFamily="34" charset="0"/>
                <a:ea typeface="Tahoma" panose="020B0604030504040204" pitchFamily="34" charset="0"/>
                <a:cs typeface="Tahoma" panose="020B0604030504040204" pitchFamily="34" charset="0"/>
              </a:rPr>
              <a:t>Sentencing</a:t>
            </a:r>
          </a:p>
        </p:txBody>
      </p:sp>
      <p:sp>
        <p:nvSpPr>
          <p:cNvPr id="106" name="TextBox 105">
            <a:extLst>
              <a:ext uri="{FF2B5EF4-FFF2-40B4-BE49-F238E27FC236}">
                <a16:creationId xmlns:a16="http://schemas.microsoft.com/office/drawing/2014/main" id="{37564B1F-BEDE-4186-B614-20A6DCCC630A}"/>
              </a:ext>
            </a:extLst>
          </p:cNvPr>
          <p:cNvSpPr txBox="1"/>
          <p:nvPr/>
        </p:nvSpPr>
        <p:spPr>
          <a:xfrm rot="21584867">
            <a:off x="-111566" y="4824403"/>
            <a:ext cx="3960785" cy="630942"/>
          </a:xfrm>
          <a:prstGeom prst="rect">
            <a:avLst/>
          </a:prstGeom>
          <a:noFill/>
          <a:ln>
            <a:noFill/>
          </a:ln>
        </p:spPr>
        <p:txBody>
          <a:bodyPr wrap="square" rtlCol="0">
            <a:spAutoFit/>
          </a:bodyPr>
          <a:lstStyle/>
          <a:p>
            <a:pPr algn="ctr"/>
            <a:r>
              <a:rPr lang="en-US" sz="3500" spc="300" dirty="0">
                <a:ln w="19050">
                  <a:noFill/>
                  <a:round/>
                </a:ln>
                <a:solidFill>
                  <a:schemeClr val="bg1"/>
                </a:solidFill>
                <a:latin typeface="Century Gothic" panose="020B0502020202020204" pitchFamily="34" charset="0"/>
                <a:ea typeface="Tahoma" panose="020B0604030504040204" pitchFamily="34" charset="0"/>
                <a:cs typeface="Arial" panose="020B0604020202020204" pitchFamily="34" charset="0"/>
              </a:rPr>
              <a:t>V  C  S  C</a:t>
            </a:r>
          </a:p>
        </p:txBody>
      </p:sp>
      <p:grpSp>
        <p:nvGrpSpPr>
          <p:cNvPr id="3" name="Banner">
            <a:extLst>
              <a:ext uri="{FF2B5EF4-FFF2-40B4-BE49-F238E27FC236}">
                <a16:creationId xmlns:a16="http://schemas.microsoft.com/office/drawing/2014/main" id="{36B2B976-09DC-4678-9F22-BAE01092FBEA}"/>
              </a:ext>
            </a:extLst>
          </p:cNvPr>
          <p:cNvGrpSpPr/>
          <p:nvPr/>
        </p:nvGrpSpPr>
        <p:grpSpPr>
          <a:xfrm>
            <a:off x="2994210" y="3403620"/>
            <a:ext cx="4267200" cy="600389"/>
            <a:chOff x="2178050" y="4396353"/>
            <a:chExt cx="4570082" cy="450688"/>
          </a:xfrm>
        </p:grpSpPr>
        <p:grpSp>
          <p:nvGrpSpPr>
            <p:cNvPr id="92" name="banner">
              <a:extLst>
                <a:ext uri="{FF2B5EF4-FFF2-40B4-BE49-F238E27FC236}">
                  <a16:creationId xmlns:a16="http://schemas.microsoft.com/office/drawing/2014/main" id="{1E58F07F-312C-4A23-90AF-483B6E1E8F59}"/>
                </a:ext>
              </a:extLst>
            </p:cNvPr>
            <p:cNvGrpSpPr/>
            <p:nvPr/>
          </p:nvGrpSpPr>
          <p:grpSpPr>
            <a:xfrm>
              <a:off x="2362200" y="4419600"/>
              <a:ext cx="4111137" cy="427441"/>
              <a:chOff x="1047123" y="4899636"/>
              <a:chExt cx="3744689" cy="389341"/>
            </a:xfrm>
            <a:effectLst>
              <a:outerShdw blurRad="50800" dist="127000" dir="5640000" algn="tl" rotWithShape="0">
                <a:prstClr val="black">
                  <a:alpha val="52000"/>
                </a:prstClr>
              </a:outerShdw>
            </a:effectLst>
          </p:grpSpPr>
          <p:sp>
            <p:nvSpPr>
              <p:cNvPr id="66" name="Freeform 49">
                <a:extLst>
                  <a:ext uri="{FF2B5EF4-FFF2-40B4-BE49-F238E27FC236}">
                    <a16:creationId xmlns:a16="http://schemas.microsoft.com/office/drawing/2014/main" id="{964F2D41-B5B4-4081-A10A-7AB129C658DA}"/>
                  </a:ext>
                </a:extLst>
              </p:cNvPr>
              <p:cNvSpPr>
                <a:spLocks/>
              </p:cNvSpPr>
              <p:nvPr/>
            </p:nvSpPr>
            <p:spPr bwMode="auto">
              <a:xfrm>
                <a:off x="1382530" y="4899636"/>
                <a:ext cx="3065580" cy="298327"/>
              </a:xfrm>
              <a:custGeom>
                <a:avLst/>
                <a:gdLst>
                  <a:gd name="T0" fmla="*/ 3 w 2351"/>
                  <a:gd name="T1" fmla="*/ 0 h 177"/>
                  <a:gd name="T2" fmla="*/ 2351 w 2351"/>
                  <a:gd name="T3" fmla="*/ 0 h 177"/>
                  <a:gd name="T4" fmla="*/ 2351 w 2351"/>
                  <a:gd name="T5" fmla="*/ 177 h 177"/>
                  <a:gd name="T6" fmla="*/ 0 w 2351"/>
                  <a:gd name="T7" fmla="*/ 177 h 177"/>
                  <a:gd name="T8" fmla="*/ 3 w 2351"/>
                  <a:gd name="T9" fmla="*/ 0 h 177"/>
                </a:gdLst>
                <a:ahLst/>
                <a:cxnLst>
                  <a:cxn ang="0">
                    <a:pos x="T0" y="T1"/>
                  </a:cxn>
                  <a:cxn ang="0">
                    <a:pos x="T2" y="T3"/>
                  </a:cxn>
                  <a:cxn ang="0">
                    <a:pos x="T4" y="T5"/>
                  </a:cxn>
                  <a:cxn ang="0">
                    <a:pos x="T6" y="T7"/>
                  </a:cxn>
                  <a:cxn ang="0">
                    <a:pos x="T8" y="T9"/>
                  </a:cxn>
                </a:cxnLst>
                <a:rect l="0" t="0" r="r" b="b"/>
                <a:pathLst>
                  <a:path w="2351" h="177">
                    <a:moveTo>
                      <a:pt x="3" y="0"/>
                    </a:moveTo>
                    <a:lnTo>
                      <a:pt x="2351" y="0"/>
                    </a:lnTo>
                    <a:lnTo>
                      <a:pt x="2351" y="177"/>
                    </a:lnTo>
                    <a:lnTo>
                      <a:pt x="0" y="177"/>
                    </a:lnTo>
                    <a:lnTo>
                      <a:pt x="3" y="0"/>
                    </a:lnTo>
                    <a:close/>
                  </a:path>
                </a:pathLst>
              </a:custGeom>
              <a:gradFill>
                <a:gsLst>
                  <a:gs pos="0">
                    <a:schemeClr val="accent2">
                      <a:lumMod val="90000"/>
                      <a:lumOff val="10000"/>
                    </a:schemeClr>
                  </a:gs>
                  <a:gs pos="100000">
                    <a:schemeClr val="accent2">
                      <a:lumMod val="100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50">
                <a:extLst>
                  <a:ext uri="{FF2B5EF4-FFF2-40B4-BE49-F238E27FC236}">
                    <a16:creationId xmlns:a16="http://schemas.microsoft.com/office/drawing/2014/main" id="{87B53C7C-F055-46FA-BA3D-CAC182855EEB}"/>
                  </a:ext>
                </a:extLst>
              </p:cNvPr>
              <p:cNvSpPr>
                <a:spLocks/>
              </p:cNvSpPr>
              <p:nvPr/>
            </p:nvSpPr>
            <p:spPr bwMode="auto">
              <a:xfrm>
                <a:off x="1047123" y="4972110"/>
                <a:ext cx="391027" cy="316867"/>
              </a:xfrm>
              <a:custGeom>
                <a:avLst/>
                <a:gdLst>
                  <a:gd name="T0" fmla="*/ 183 w 232"/>
                  <a:gd name="T1" fmla="*/ 150 h 188"/>
                  <a:gd name="T2" fmla="*/ 232 w 232"/>
                  <a:gd name="T3" fmla="*/ 150 h 188"/>
                  <a:gd name="T4" fmla="*/ 232 w 232"/>
                  <a:gd name="T5" fmla="*/ 188 h 188"/>
                  <a:gd name="T6" fmla="*/ 1 w 232"/>
                  <a:gd name="T7" fmla="*/ 188 h 188"/>
                  <a:gd name="T8" fmla="*/ 63 w 232"/>
                  <a:gd name="T9" fmla="*/ 86 h 188"/>
                  <a:gd name="T10" fmla="*/ 0 w 232"/>
                  <a:gd name="T11" fmla="*/ 0 h 188"/>
                  <a:gd name="T12" fmla="*/ 182 w 232"/>
                  <a:gd name="T13" fmla="*/ 0 h 188"/>
                  <a:gd name="T14" fmla="*/ 183 w 232"/>
                  <a:gd name="T15" fmla="*/ 150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2" h="188">
                    <a:moveTo>
                      <a:pt x="183" y="150"/>
                    </a:moveTo>
                    <a:lnTo>
                      <a:pt x="232" y="150"/>
                    </a:lnTo>
                    <a:lnTo>
                      <a:pt x="232" y="188"/>
                    </a:lnTo>
                    <a:lnTo>
                      <a:pt x="1" y="188"/>
                    </a:lnTo>
                    <a:lnTo>
                      <a:pt x="63" y="86"/>
                    </a:lnTo>
                    <a:lnTo>
                      <a:pt x="0" y="0"/>
                    </a:lnTo>
                    <a:lnTo>
                      <a:pt x="182" y="0"/>
                    </a:lnTo>
                    <a:lnTo>
                      <a:pt x="183" y="15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51">
                <a:extLst>
                  <a:ext uri="{FF2B5EF4-FFF2-40B4-BE49-F238E27FC236}">
                    <a16:creationId xmlns:a16="http://schemas.microsoft.com/office/drawing/2014/main" id="{43CEF4C9-897E-4199-9DD6-6CB5B9A0B34D}"/>
                  </a:ext>
                </a:extLst>
              </p:cNvPr>
              <p:cNvSpPr>
                <a:spLocks/>
              </p:cNvSpPr>
              <p:nvPr/>
            </p:nvSpPr>
            <p:spPr bwMode="auto">
              <a:xfrm>
                <a:off x="4400785" y="4972110"/>
                <a:ext cx="391027" cy="316867"/>
              </a:xfrm>
              <a:custGeom>
                <a:avLst/>
                <a:gdLst>
                  <a:gd name="T0" fmla="*/ 49 w 232"/>
                  <a:gd name="T1" fmla="*/ 150 h 188"/>
                  <a:gd name="T2" fmla="*/ 0 w 232"/>
                  <a:gd name="T3" fmla="*/ 150 h 188"/>
                  <a:gd name="T4" fmla="*/ 0 w 232"/>
                  <a:gd name="T5" fmla="*/ 188 h 188"/>
                  <a:gd name="T6" fmla="*/ 231 w 232"/>
                  <a:gd name="T7" fmla="*/ 188 h 188"/>
                  <a:gd name="T8" fmla="*/ 169 w 232"/>
                  <a:gd name="T9" fmla="*/ 86 h 188"/>
                  <a:gd name="T10" fmla="*/ 232 w 232"/>
                  <a:gd name="T11" fmla="*/ 0 h 188"/>
                  <a:gd name="T12" fmla="*/ 49 w 232"/>
                  <a:gd name="T13" fmla="*/ 0 h 188"/>
                  <a:gd name="T14" fmla="*/ 49 w 232"/>
                  <a:gd name="T15" fmla="*/ 150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2" h="188">
                    <a:moveTo>
                      <a:pt x="49" y="150"/>
                    </a:moveTo>
                    <a:lnTo>
                      <a:pt x="0" y="150"/>
                    </a:lnTo>
                    <a:lnTo>
                      <a:pt x="0" y="188"/>
                    </a:lnTo>
                    <a:lnTo>
                      <a:pt x="231" y="188"/>
                    </a:lnTo>
                    <a:lnTo>
                      <a:pt x="169" y="86"/>
                    </a:lnTo>
                    <a:lnTo>
                      <a:pt x="232" y="0"/>
                    </a:lnTo>
                    <a:lnTo>
                      <a:pt x="49" y="0"/>
                    </a:lnTo>
                    <a:lnTo>
                      <a:pt x="49" y="15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22" name="TextBox 121">
              <a:extLst>
                <a:ext uri="{FF2B5EF4-FFF2-40B4-BE49-F238E27FC236}">
                  <a16:creationId xmlns:a16="http://schemas.microsoft.com/office/drawing/2014/main" id="{97F7F400-CA3B-499B-A570-E0AC5B7FDD3C}"/>
                </a:ext>
              </a:extLst>
            </p:cNvPr>
            <p:cNvSpPr txBox="1"/>
            <p:nvPr/>
          </p:nvSpPr>
          <p:spPr>
            <a:xfrm rot="21584867">
              <a:off x="2178050" y="4396353"/>
              <a:ext cx="4570082" cy="358105"/>
            </a:xfrm>
            <a:prstGeom prst="rect">
              <a:avLst/>
            </a:prstGeom>
            <a:noFill/>
            <a:ln>
              <a:noFill/>
            </a:ln>
          </p:spPr>
          <p:txBody>
            <a:bodyPr wrap="square" rtlCol="0">
              <a:spAutoFit/>
            </a:bodyPr>
            <a:lstStyle/>
            <a:p>
              <a:pPr algn="ctr"/>
              <a:r>
                <a:rPr lang="en-US" sz="2500" spc="100" dirty="0">
                  <a:ln w="19050">
                    <a:noFill/>
                    <a:round/>
                  </a:ln>
                  <a:solidFill>
                    <a:schemeClr val="bg1"/>
                  </a:solidFill>
                  <a:latin typeface="Calibri" panose="020F0502020204030204" pitchFamily="34" charset="0"/>
                  <a:ea typeface="Tahoma" panose="020B0604030504040204" pitchFamily="34" charset="0"/>
                  <a:cs typeface="Arial" panose="020B0604020202020204" pitchFamily="34" charset="0"/>
                </a:rPr>
                <a:t>What’s New</a:t>
              </a:r>
            </a:p>
          </p:txBody>
        </p:sp>
      </p:grpSp>
      <p:sp>
        <p:nvSpPr>
          <p:cNvPr id="120" name="TextBox 119">
            <a:extLst>
              <a:ext uri="{FF2B5EF4-FFF2-40B4-BE49-F238E27FC236}">
                <a16:creationId xmlns:a16="http://schemas.microsoft.com/office/drawing/2014/main" id="{CF95D23D-931B-4D0F-9C73-575D3CBE6E5A}"/>
              </a:ext>
            </a:extLst>
          </p:cNvPr>
          <p:cNvSpPr txBox="1"/>
          <p:nvPr/>
        </p:nvSpPr>
        <p:spPr>
          <a:xfrm rot="21584867">
            <a:off x="4149669" y="2775276"/>
            <a:ext cx="4799289" cy="769441"/>
          </a:xfrm>
          <a:prstGeom prst="rect">
            <a:avLst/>
          </a:prstGeom>
          <a:noFill/>
          <a:ln>
            <a:noFill/>
          </a:ln>
        </p:spPr>
        <p:txBody>
          <a:bodyPr wrap="square" rtlCol="0">
            <a:spAutoFit/>
          </a:bodyPr>
          <a:lstStyle/>
          <a:p>
            <a:pPr algn="ctr"/>
            <a:r>
              <a:rPr lang="en-US" sz="4400" b="1" spc="1500" dirty="0">
                <a:ln w="19050">
                  <a:noFill/>
                  <a:round/>
                </a:ln>
                <a:solidFill>
                  <a:schemeClr val="bg1"/>
                </a:solidFill>
                <a:latin typeface="Calibri" panose="020F0502020204030204" pitchFamily="34" charset="0"/>
                <a:ea typeface="Tahoma" panose="020B0604030504040204" pitchFamily="34" charset="0"/>
                <a:cs typeface="Arial" panose="020B0604020202020204" pitchFamily="34" charset="0"/>
              </a:rPr>
              <a:t>20</a:t>
            </a:r>
            <a:r>
              <a:rPr lang="en-US" sz="4400" b="1" spc="1500" dirty="0">
                <a:ln w="19050">
                  <a:noFill/>
                  <a:round/>
                </a:ln>
                <a:solidFill>
                  <a:schemeClr val="accent2"/>
                </a:solidFill>
                <a:latin typeface="Calibri" panose="020F0502020204030204" pitchFamily="34" charset="0"/>
                <a:ea typeface="Tahoma" panose="020B0604030504040204" pitchFamily="34" charset="0"/>
                <a:cs typeface="Arial" panose="020B0604020202020204" pitchFamily="34" charset="0"/>
              </a:rPr>
              <a:t>22</a:t>
            </a:r>
          </a:p>
        </p:txBody>
      </p:sp>
    </p:spTree>
    <p:extLst>
      <p:ext uri="{BB962C8B-B14F-4D97-AF65-F5344CB8AC3E}">
        <p14:creationId xmlns:p14="http://schemas.microsoft.com/office/powerpoint/2010/main" val="1594278025"/>
      </p:ext>
    </p:extLst>
  </p:cSld>
  <p:clrMapOvr>
    <a:masterClrMapping/>
  </p:clrMapOvr>
  <mc:AlternateContent xmlns:mc="http://schemas.openxmlformats.org/markup-compatibility/2006" xmlns:p14="http://schemas.microsoft.com/office/powerpoint/2010/main">
    <mc:Choice Requires="p14">
      <p:transition spd="med" p14:dur="700" advTm="2552">
        <p:fade/>
      </p:transition>
    </mc:Choice>
    <mc:Fallback xmlns="">
      <p:transition spd="med" advTm="25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200"/>
                                  </p:stCondLst>
                                  <p:childTnLst>
                                    <p:set>
                                      <p:cBhvr>
                                        <p:cTn id="6" dur="1" fill="hold">
                                          <p:stCondLst>
                                            <p:cond delay="0"/>
                                          </p:stCondLst>
                                        </p:cTn>
                                        <p:tgtEl>
                                          <p:spTgt spid="27"/>
                                        </p:tgtEl>
                                        <p:attrNameLst>
                                          <p:attrName>style.visibility</p:attrName>
                                        </p:attrNameLst>
                                      </p:cBhvr>
                                      <p:to>
                                        <p:strVal val="visible"/>
                                      </p:to>
                                    </p:set>
                                    <p:animEffect transition="in" filter="strips(downLeft)">
                                      <p:cBhvr>
                                        <p:cTn id="7" dur="900"/>
                                        <p:tgtEl>
                                          <p:spTgt spid="27"/>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119"/>
                                        </p:tgtEl>
                                        <p:attrNameLst>
                                          <p:attrName>style.visibility</p:attrName>
                                        </p:attrNameLst>
                                      </p:cBhvr>
                                      <p:to>
                                        <p:strVal val="visible"/>
                                      </p:to>
                                    </p:set>
                                    <p:animEffect transition="in" filter="fade">
                                      <p:cBhvr>
                                        <p:cTn id="10" dur="1300"/>
                                        <p:tgtEl>
                                          <p:spTgt spid="119"/>
                                        </p:tgtEl>
                                      </p:cBhvr>
                                    </p:animEffect>
                                    <p:anim calcmode="lin" valueType="num">
                                      <p:cBhvr>
                                        <p:cTn id="11" dur="1300" fill="hold"/>
                                        <p:tgtEl>
                                          <p:spTgt spid="119"/>
                                        </p:tgtEl>
                                        <p:attrNameLst>
                                          <p:attrName>ppt_x</p:attrName>
                                        </p:attrNameLst>
                                      </p:cBhvr>
                                      <p:tavLst>
                                        <p:tav tm="0">
                                          <p:val>
                                            <p:strVal val="#ppt_x"/>
                                          </p:val>
                                        </p:tav>
                                        <p:tav tm="100000">
                                          <p:val>
                                            <p:strVal val="#ppt_x"/>
                                          </p:val>
                                        </p:tav>
                                      </p:tavLst>
                                    </p:anim>
                                    <p:anim calcmode="lin" valueType="num">
                                      <p:cBhvr>
                                        <p:cTn id="12" dur="1300" fill="hold"/>
                                        <p:tgtEl>
                                          <p:spTgt spid="119"/>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1400"/>
                                  </p:stCondLst>
                                  <p:childTnLst>
                                    <p:set>
                                      <p:cBhvr>
                                        <p:cTn id="14" dur="1" fill="hold">
                                          <p:stCondLst>
                                            <p:cond delay="0"/>
                                          </p:stCondLst>
                                        </p:cTn>
                                        <p:tgtEl>
                                          <p:spTgt spid="118"/>
                                        </p:tgtEl>
                                        <p:attrNameLst>
                                          <p:attrName>style.visibility</p:attrName>
                                        </p:attrNameLst>
                                      </p:cBhvr>
                                      <p:to>
                                        <p:strVal val="visible"/>
                                      </p:to>
                                    </p:set>
                                    <p:animEffect transition="in" filter="fade">
                                      <p:cBhvr>
                                        <p:cTn id="15" dur="1300"/>
                                        <p:tgtEl>
                                          <p:spTgt spid="118"/>
                                        </p:tgtEl>
                                      </p:cBhvr>
                                    </p:animEffect>
                                    <p:anim calcmode="lin" valueType="num">
                                      <p:cBhvr>
                                        <p:cTn id="16" dur="1300" fill="hold"/>
                                        <p:tgtEl>
                                          <p:spTgt spid="118"/>
                                        </p:tgtEl>
                                        <p:attrNameLst>
                                          <p:attrName>ppt_x</p:attrName>
                                        </p:attrNameLst>
                                      </p:cBhvr>
                                      <p:tavLst>
                                        <p:tav tm="0">
                                          <p:val>
                                            <p:strVal val="#ppt_x"/>
                                          </p:val>
                                        </p:tav>
                                        <p:tav tm="100000">
                                          <p:val>
                                            <p:strVal val="#ppt_x"/>
                                          </p:val>
                                        </p:tav>
                                      </p:tavLst>
                                    </p:anim>
                                    <p:anim calcmode="lin" valueType="num">
                                      <p:cBhvr>
                                        <p:cTn id="17" dur="1300" fill="hold"/>
                                        <p:tgtEl>
                                          <p:spTgt spid="118"/>
                                        </p:tgtEl>
                                        <p:attrNameLst>
                                          <p:attrName>ppt_y</p:attrName>
                                        </p:attrNameLst>
                                      </p:cBhvr>
                                      <p:tavLst>
                                        <p:tav tm="0">
                                          <p:val>
                                            <p:strVal val="#ppt_y-.1"/>
                                          </p:val>
                                        </p:tav>
                                        <p:tav tm="100000">
                                          <p:val>
                                            <p:strVal val="#ppt_y"/>
                                          </p:val>
                                        </p:tav>
                                      </p:tavLst>
                                    </p:anim>
                                  </p:childTnLst>
                                </p:cTn>
                              </p:par>
                              <p:par>
                                <p:cTn id="18" presetID="14" presetClass="entr" presetSubtype="10" fill="hold" grpId="0" nodeType="withEffect">
                                  <p:stCondLst>
                                    <p:cond delay="1300"/>
                                  </p:stCondLst>
                                  <p:childTnLst>
                                    <p:set>
                                      <p:cBhvr>
                                        <p:cTn id="19" dur="1" fill="hold">
                                          <p:stCondLst>
                                            <p:cond delay="0"/>
                                          </p:stCondLst>
                                        </p:cTn>
                                        <p:tgtEl>
                                          <p:spTgt spid="93"/>
                                        </p:tgtEl>
                                        <p:attrNameLst>
                                          <p:attrName>style.visibility</p:attrName>
                                        </p:attrNameLst>
                                      </p:cBhvr>
                                      <p:to>
                                        <p:strVal val="visible"/>
                                      </p:to>
                                    </p:set>
                                    <p:animEffect transition="in" filter="randombar(horizontal)">
                                      <p:cBhvr>
                                        <p:cTn id="20" dur="800"/>
                                        <p:tgtEl>
                                          <p:spTgt spid="93"/>
                                        </p:tgtEl>
                                      </p:cBhvr>
                                    </p:animEffect>
                                  </p:childTnLst>
                                </p:cTn>
                              </p:par>
                              <p:par>
                                <p:cTn id="21" presetID="14" presetClass="entr" presetSubtype="10" fill="hold" grpId="0" nodeType="withEffect">
                                  <p:stCondLst>
                                    <p:cond delay="1600"/>
                                  </p:stCondLst>
                                  <p:childTnLst>
                                    <p:set>
                                      <p:cBhvr>
                                        <p:cTn id="22" dur="1" fill="hold">
                                          <p:stCondLst>
                                            <p:cond delay="0"/>
                                          </p:stCondLst>
                                        </p:cTn>
                                        <p:tgtEl>
                                          <p:spTgt spid="62"/>
                                        </p:tgtEl>
                                        <p:attrNameLst>
                                          <p:attrName>style.visibility</p:attrName>
                                        </p:attrNameLst>
                                      </p:cBhvr>
                                      <p:to>
                                        <p:strVal val="visible"/>
                                      </p:to>
                                    </p:set>
                                    <p:animEffect transition="in" filter="randombar(horizontal)">
                                      <p:cBhvr>
                                        <p:cTn id="23" dur="800"/>
                                        <p:tgtEl>
                                          <p:spTgt spid="62"/>
                                        </p:tgtEl>
                                      </p:cBhvr>
                                    </p:animEffect>
                                  </p:childTnLst>
                                </p:cTn>
                              </p:par>
                              <p:par>
                                <p:cTn id="24" presetID="3" presetClass="entr" presetSubtype="10" fill="hold" nodeType="withEffect">
                                  <p:stCondLst>
                                    <p:cond delay="1900"/>
                                  </p:stCondLst>
                                  <p:childTnLst>
                                    <p:set>
                                      <p:cBhvr>
                                        <p:cTn id="25" dur="1" fill="hold">
                                          <p:stCondLst>
                                            <p:cond delay="0"/>
                                          </p:stCondLst>
                                        </p:cTn>
                                        <p:tgtEl>
                                          <p:spTgt spid="3"/>
                                        </p:tgtEl>
                                        <p:attrNameLst>
                                          <p:attrName>style.visibility</p:attrName>
                                        </p:attrNameLst>
                                      </p:cBhvr>
                                      <p:to>
                                        <p:strVal val="visible"/>
                                      </p:to>
                                    </p:set>
                                    <p:animEffect transition="in" filter="blinds(horizontal)">
                                      <p:cBhvr>
                                        <p:cTn id="26" dur="1000"/>
                                        <p:tgtEl>
                                          <p:spTgt spid="3"/>
                                        </p:tgtEl>
                                      </p:cBhvr>
                                    </p:animEffect>
                                  </p:childTnLst>
                                </p:cTn>
                              </p:par>
                              <p:par>
                                <p:cTn id="27" presetID="10" presetClass="entr" presetSubtype="0" fill="hold" grpId="0" nodeType="withEffect">
                                  <p:stCondLst>
                                    <p:cond delay="2200"/>
                                  </p:stCondLst>
                                  <p:childTnLst>
                                    <p:set>
                                      <p:cBhvr>
                                        <p:cTn id="28" dur="1" fill="hold">
                                          <p:stCondLst>
                                            <p:cond delay="0"/>
                                          </p:stCondLst>
                                        </p:cTn>
                                        <p:tgtEl>
                                          <p:spTgt spid="106"/>
                                        </p:tgtEl>
                                        <p:attrNameLst>
                                          <p:attrName>style.visibility</p:attrName>
                                        </p:attrNameLst>
                                      </p:cBhvr>
                                      <p:to>
                                        <p:strVal val="visible"/>
                                      </p:to>
                                    </p:set>
                                    <p:animEffect transition="in" filter="fade">
                                      <p:cBhvr>
                                        <p:cTn id="29" dur="500"/>
                                        <p:tgtEl>
                                          <p:spTgt spid="106"/>
                                        </p:tgtEl>
                                      </p:cBhvr>
                                    </p:animEffect>
                                  </p:childTnLst>
                                </p:cTn>
                              </p:par>
                              <p:par>
                                <p:cTn id="30" presetID="10" presetClass="entr" presetSubtype="0" fill="hold" grpId="0" nodeType="withEffect">
                                  <p:stCondLst>
                                    <p:cond delay="2700"/>
                                  </p:stCondLst>
                                  <p:childTnLst>
                                    <p:set>
                                      <p:cBhvr>
                                        <p:cTn id="31" dur="1" fill="hold">
                                          <p:stCondLst>
                                            <p:cond delay="0"/>
                                          </p:stCondLst>
                                        </p:cTn>
                                        <p:tgtEl>
                                          <p:spTgt spid="120"/>
                                        </p:tgtEl>
                                        <p:attrNameLst>
                                          <p:attrName>style.visibility</p:attrName>
                                        </p:attrNameLst>
                                      </p:cBhvr>
                                      <p:to>
                                        <p:strVal val="visible"/>
                                      </p:to>
                                    </p:set>
                                    <p:animEffect transition="in" filter="fade">
                                      <p:cBhvr>
                                        <p:cTn id="32"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8" grpId="0" animBg="1"/>
      <p:bldP spid="62" grpId="0"/>
      <p:bldP spid="93" grpId="0"/>
      <p:bldP spid="106" grpId="0"/>
      <p:bldP spid="12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A7E5B3C-C59E-4227-9C31-12664364C659}"/>
              </a:ext>
            </a:extLst>
          </p:cNvPr>
          <p:cNvSpPr/>
          <p:nvPr/>
        </p:nvSpPr>
        <p:spPr>
          <a:xfrm>
            <a:off x="866402" y="4404605"/>
            <a:ext cx="4102754" cy="1905000"/>
          </a:xfrm>
          <a:prstGeom prst="rect">
            <a:avLst/>
          </a:prstGeom>
          <a:solidFill>
            <a:srgbClr val="2628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a:spLocks/>
          </p:cNvSpPr>
          <p:nvPr/>
        </p:nvSpPr>
        <p:spPr bwMode="auto">
          <a:xfrm>
            <a:off x="2660298" y="2934932"/>
            <a:ext cx="7203170"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7"/>
          <p:cNvSpPr>
            <a:spLocks/>
          </p:cNvSpPr>
          <p:nvPr/>
        </p:nvSpPr>
        <p:spPr bwMode="auto">
          <a:xfrm>
            <a:off x="2660298" y="4456187"/>
            <a:ext cx="7203170"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3">
            <a:extLst>
              <a:ext uri="{FF2B5EF4-FFF2-40B4-BE49-F238E27FC236}">
                <a16:creationId xmlns:a16="http://schemas.microsoft.com/office/drawing/2014/main" id="{451FC258-07F9-4D9A-AC82-85CAC133E843}"/>
              </a:ext>
            </a:extLst>
          </p:cNvPr>
          <p:cNvSpPr>
            <a:spLocks noChangeAspect="1" noChangeArrowheads="1" noTextEdit="1"/>
          </p:cNvSpPr>
          <p:nvPr/>
        </p:nvSpPr>
        <p:spPr bwMode="auto">
          <a:xfrm>
            <a:off x="3352800" y="5423338"/>
            <a:ext cx="784995" cy="55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5" name="Picture Placeholder 14">
            <a:extLst>
              <a:ext uri="{FF2B5EF4-FFF2-40B4-BE49-F238E27FC236}">
                <a16:creationId xmlns:a16="http://schemas.microsoft.com/office/drawing/2014/main" id="{B58F182B-D0F3-4530-AC4F-BDEFA73C7D1C}"/>
              </a:ext>
            </a:extLst>
          </p:cNvPr>
          <p:cNvPicPr>
            <a:picLocks noGrp="1" noChangeAspect="1"/>
          </p:cNvPicPr>
          <p:nvPr>
            <p:ph type="pic" sz="quarter" idx="10"/>
          </p:nvPr>
        </p:nvPicPr>
        <p:blipFill>
          <a:blip r:embed="rId2"/>
          <a:srcRect/>
          <a:stretch/>
        </p:blipFill>
        <p:spPr>
          <a:xfrm>
            <a:off x="866401" y="1662207"/>
            <a:ext cx="4102754" cy="275962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0" name="TextBox 29">
            <a:extLst>
              <a:ext uri="{FF2B5EF4-FFF2-40B4-BE49-F238E27FC236}">
                <a16:creationId xmlns:a16="http://schemas.microsoft.com/office/drawing/2014/main" id="{6132051C-C31C-4422-A3AA-8E657AC01290}"/>
              </a:ext>
            </a:extLst>
          </p:cNvPr>
          <p:cNvSpPr txBox="1"/>
          <p:nvPr/>
        </p:nvSpPr>
        <p:spPr>
          <a:xfrm>
            <a:off x="5105400" y="739170"/>
            <a:ext cx="7010400" cy="707886"/>
          </a:xfrm>
          <a:prstGeom prst="rect">
            <a:avLst/>
          </a:prstGeom>
          <a:noFill/>
          <a:ln>
            <a:noFill/>
          </a:ln>
        </p:spPr>
        <p:txBody>
          <a:bodyPr wrap="square" rtlCol="0">
            <a:spAutoFit/>
          </a:bodyPr>
          <a:lstStyle/>
          <a:p>
            <a:r>
              <a:rPr lang="en-US" sz="4000" b="1" spc="-100" dirty="0">
                <a:ln w="19050">
                  <a:noFill/>
                  <a:round/>
                </a:ln>
                <a:latin typeface="Century Gothic" panose="020B0502020202020204" pitchFamily="34" charset="0"/>
                <a:ea typeface="Tahoma" panose="020B0604030504040204" pitchFamily="34" charset="0"/>
                <a:cs typeface="Tahoma" panose="020B0604030504040204" pitchFamily="34" charset="0"/>
              </a:rPr>
              <a:t>AGGRAVATED MURDER</a:t>
            </a:r>
            <a:endParaRPr lang="en-US" sz="2000" b="1" spc="-100" dirty="0">
              <a:ln w="19050">
                <a:noFill/>
                <a:round/>
              </a:ln>
              <a:latin typeface="Century Gothic" panose="020B0502020202020204" pitchFamily="34" charset="0"/>
              <a:ea typeface="Tahoma" panose="020B0604030504040204" pitchFamily="34" charset="0"/>
              <a:cs typeface="Tahoma" panose="020B0604030504040204" pitchFamily="34" charset="0"/>
            </a:endParaRPr>
          </a:p>
        </p:txBody>
      </p:sp>
      <p:sp>
        <p:nvSpPr>
          <p:cNvPr id="34" name="Textbox">
            <a:extLst>
              <a:ext uri="{FF2B5EF4-FFF2-40B4-BE49-F238E27FC236}">
                <a16:creationId xmlns:a16="http://schemas.microsoft.com/office/drawing/2014/main" id="{2349D219-5167-402C-BB83-D8BC60DBD4BD}"/>
              </a:ext>
            </a:extLst>
          </p:cNvPr>
          <p:cNvSpPr txBox="1"/>
          <p:nvPr/>
        </p:nvSpPr>
        <p:spPr>
          <a:xfrm>
            <a:off x="5130084" y="1413506"/>
            <a:ext cx="6948841" cy="5182637"/>
          </a:xfrm>
          <a:prstGeom prst="rect">
            <a:avLst/>
          </a:prstGeom>
          <a:noFill/>
        </p:spPr>
        <p:txBody>
          <a:bodyPr wrap="square" rtlCol="0">
            <a:spAutoFit/>
          </a:bodyPr>
          <a:lstStyle/>
          <a:p>
            <a:pPr>
              <a:lnSpc>
                <a:spcPts val="2100"/>
              </a:lnSpc>
            </a:pPr>
            <a:r>
              <a:rPr lang="en-US" sz="1400" b="1" spc="50" dirty="0">
                <a:latin typeface="Arial" panose="020B0604020202020204" pitchFamily="34" charset="0"/>
                <a:cs typeface="Arial" panose="020B0604020202020204" pitchFamily="34" charset="0"/>
              </a:rPr>
              <a:t>Issue § 18.2-31: </a:t>
            </a:r>
            <a:r>
              <a:rPr lang="en-US" sz="1400" spc="50" dirty="0">
                <a:latin typeface="Arial" panose="020B0604020202020204" pitchFamily="34" charset="0"/>
                <a:cs typeface="Arial" panose="020B0604020202020204" pitchFamily="34" charset="0"/>
              </a:rPr>
              <a:t>The 2021 General Assembly passed legislation to abolish the death penalty. In the legislation, capital murder was redefined as “aggravated murder” and the offense remains a Class 1 felony, but with a maximum penalty of life. Aggravated murder can be scored under current Guidelines rules as an additional offense to another felony that also carries a life maximum penalty. Because previous Guidelines analyses never included capital (now aggravated) murder, the Guidelines scored in such a way may produce recommendations that seem counterintuitive.</a:t>
            </a:r>
          </a:p>
          <a:p>
            <a:pPr>
              <a:lnSpc>
                <a:spcPts val="2100"/>
              </a:lnSpc>
            </a:pPr>
            <a:endParaRPr lang="en-US" sz="1000" spc="50" dirty="0">
              <a:latin typeface="Arial" panose="020B0604020202020204" pitchFamily="34" charset="0"/>
              <a:cs typeface="Arial" panose="020B0604020202020204" pitchFamily="34" charset="0"/>
            </a:endParaRPr>
          </a:p>
          <a:p>
            <a:pPr>
              <a:lnSpc>
                <a:spcPts val="2100"/>
              </a:lnSpc>
            </a:pPr>
            <a:r>
              <a:rPr lang="en-US" sz="1400" b="1" spc="50" dirty="0">
                <a:latin typeface="Arial" panose="020B0604020202020204" pitchFamily="34" charset="0"/>
                <a:cs typeface="Arial" panose="020B0604020202020204" pitchFamily="34" charset="0"/>
              </a:rPr>
              <a:t>Immediate Solution:</a:t>
            </a:r>
            <a:r>
              <a:rPr lang="en-US" sz="1400" spc="50" dirty="0">
                <a:latin typeface="Arial" panose="020B0604020202020204" pitchFamily="34" charset="0"/>
                <a:cs typeface="Arial" panose="020B0604020202020204" pitchFamily="34" charset="0"/>
              </a:rPr>
              <a:t> For any sentencing beginning July 1, 2022, and after users are not to compute a Sentencing Guidelines recommendation for any sentencing event that contains a conviction for completed, attempted or conspired aggravated murder. If the sentencing event includes an aggravated murder conviction, Guidelines preparers should complete only the Cover Sheet and the Case Details Worksheet. SWIFT will mark “No Recommendation” on the Cover Sheet. </a:t>
            </a:r>
          </a:p>
          <a:p>
            <a:pPr>
              <a:lnSpc>
                <a:spcPts val="2100"/>
              </a:lnSpc>
            </a:pPr>
            <a:endParaRPr lang="en-US" sz="1000" spc="50" dirty="0">
              <a:latin typeface="Arial" panose="020B0604020202020204" pitchFamily="34" charset="0"/>
              <a:cs typeface="Arial" panose="020B0604020202020204" pitchFamily="34" charset="0"/>
            </a:endParaRPr>
          </a:p>
          <a:p>
            <a:pPr>
              <a:lnSpc>
                <a:spcPts val="2100"/>
              </a:lnSpc>
            </a:pPr>
            <a:r>
              <a:rPr lang="en-US" sz="1400" spc="50" dirty="0">
                <a:latin typeface="Arial" panose="020B0604020202020204" pitchFamily="34" charset="0"/>
                <a:cs typeface="Arial" panose="020B0604020202020204" pitchFamily="34" charset="0"/>
              </a:rPr>
              <a:t>The </a:t>
            </a:r>
            <a:r>
              <a:rPr lang="en-US" sz="1400" b="1" spc="50" dirty="0">
                <a:latin typeface="Arial" panose="020B0604020202020204" pitchFamily="34" charset="0"/>
                <a:cs typeface="Arial" panose="020B0604020202020204" pitchFamily="34" charset="0"/>
              </a:rPr>
              <a:t>Aggravated Murder Exception Rule </a:t>
            </a:r>
            <a:r>
              <a:rPr lang="en-US" sz="1400" spc="50" dirty="0">
                <a:latin typeface="Arial" panose="020B0604020202020204" pitchFamily="34" charset="0"/>
                <a:cs typeface="Arial" panose="020B0604020202020204" pitchFamily="34" charset="0"/>
              </a:rPr>
              <a:t>rule applies only to offenses under § 18.2-31 (including accessory before the fact/principal in the 2nd degree).</a:t>
            </a:r>
          </a:p>
        </p:txBody>
      </p:sp>
    </p:spTree>
    <p:extLst>
      <p:ext uri="{BB962C8B-B14F-4D97-AF65-F5344CB8AC3E}">
        <p14:creationId xmlns:p14="http://schemas.microsoft.com/office/powerpoint/2010/main" val="193157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200"/>
                                  </p:stCondLst>
                                  <p:childTnLst>
                                    <p:set>
                                      <p:cBhvr>
                                        <p:cTn id="6" dur="1" fill="hold">
                                          <p:stCondLst>
                                            <p:cond delay="0"/>
                                          </p:stCondLst>
                                        </p:cTn>
                                        <p:tgtEl>
                                          <p:spTgt spid="15"/>
                                        </p:tgtEl>
                                        <p:attrNameLst>
                                          <p:attrName>style.visibility</p:attrName>
                                        </p:attrNameLst>
                                      </p:cBhvr>
                                      <p:to>
                                        <p:strVal val="visible"/>
                                      </p:to>
                                    </p:set>
                                    <p:animEffect transition="in" filter="strips(downRight)">
                                      <p:cBhvr>
                                        <p:cTn id="7" dur="900"/>
                                        <p:tgtEl>
                                          <p:spTgt spid="15"/>
                                        </p:tgtEl>
                                      </p:cBhvr>
                                    </p:animEffect>
                                  </p:childTnLst>
                                </p:cTn>
                              </p:par>
                              <p:par>
                                <p:cTn id="8" presetID="47" presetClass="entr" presetSubtype="0" fill="hold" grpId="0" nodeType="withEffect">
                                  <p:stCondLst>
                                    <p:cond delay="600"/>
                                  </p:stCondLst>
                                  <p:childTnLst>
                                    <p:set>
                                      <p:cBhvr>
                                        <p:cTn id="9" dur="1" fill="hold">
                                          <p:stCondLst>
                                            <p:cond delay="0"/>
                                          </p:stCondLst>
                                        </p:cTn>
                                        <p:tgtEl>
                                          <p:spTgt spid="135"/>
                                        </p:tgtEl>
                                        <p:attrNameLst>
                                          <p:attrName>style.visibility</p:attrName>
                                        </p:attrNameLst>
                                      </p:cBhvr>
                                      <p:to>
                                        <p:strVal val="visible"/>
                                      </p:to>
                                    </p:set>
                                    <p:animEffect transition="in" filter="fade">
                                      <p:cBhvr>
                                        <p:cTn id="10" dur="1000"/>
                                        <p:tgtEl>
                                          <p:spTgt spid="135"/>
                                        </p:tgtEl>
                                      </p:cBhvr>
                                    </p:animEffect>
                                    <p:anim calcmode="lin" valueType="num">
                                      <p:cBhvr>
                                        <p:cTn id="11" dur="1000" fill="hold"/>
                                        <p:tgtEl>
                                          <p:spTgt spid="135"/>
                                        </p:tgtEl>
                                        <p:attrNameLst>
                                          <p:attrName>ppt_x</p:attrName>
                                        </p:attrNameLst>
                                      </p:cBhvr>
                                      <p:tavLst>
                                        <p:tav tm="0">
                                          <p:val>
                                            <p:strVal val="#ppt_x"/>
                                          </p:val>
                                        </p:tav>
                                        <p:tav tm="100000">
                                          <p:val>
                                            <p:strVal val="#ppt_x"/>
                                          </p:val>
                                        </p:tav>
                                      </p:tavLst>
                                    </p:anim>
                                    <p:anim calcmode="lin" valueType="num">
                                      <p:cBhvr>
                                        <p:cTn id="12" dur="1000" fill="hold"/>
                                        <p:tgtEl>
                                          <p:spTgt spid="135"/>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200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200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30"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577E6B-2715-444D-BF04-9D7AE91EE8A8}"/>
              </a:ext>
            </a:extLst>
          </p:cNvPr>
          <p:cNvPicPr>
            <a:picLocks noChangeAspect="1"/>
          </p:cNvPicPr>
          <p:nvPr/>
        </p:nvPicPr>
        <p:blipFill rotWithShape="1">
          <a:blip r:embed="rId4"/>
          <a:srcRect l="2329" t="63368" r="1932" b="-46246"/>
          <a:stretch/>
        </p:blipFill>
        <p:spPr>
          <a:xfrm>
            <a:off x="1066800" y="0"/>
            <a:ext cx="9396216" cy="10688924"/>
          </a:xfrm>
          <a:prstGeom prst="rect">
            <a:avLst/>
          </a:prstGeom>
        </p:spPr>
      </p:pic>
      <p:pic>
        <p:nvPicPr>
          <p:cNvPr id="7" name="Picture 6" descr="Table&#10;&#10;Description automatically generated">
            <a:extLst>
              <a:ext uri="{FF2B5EF4-FFF2-40B4-BE49-F238E27FC236}">
                <a16:creationId xmlns:a16="http://schemas.microsoft.com/office/drawing/2014/main" id="{8722C3AB-E444-485A-89F9-F715A931D1F4}"/>
              </a:ext>
            </a:extLst>
          </p:cNvPr>
          <p:cNvPicPr>
            <a:picLocks noChangeAspect="1"/>
          </p:cNvPicPr>
          <p:nvPr/>
        </p:nvPicPr>
        <p:blipFill rotWithShape="1">
          <a:blip r:embed="rId5"/>
          <a:srcRect l="2366" t="11039" r="1764"/>
          <a:stretch/>
        </p:blipFill>
        <p:spPr>
          <a:xfrm>
            <a:off x="1066799" y="3581400"/>
            <a:ext cx="9396217" cy="11283258"/>
          </a:xfrm>
          <a:prstGeom prst="rect">
            <a:avLst/>
          </a:prstGeom>
        </p:spPr>
      </p:pic>
      <p:sp>
        <p:nvSpPr>
          <p:cNvPr id="11" name="TextBox 10">
            <a:extLst>
              <a:ext uri="{FF2B5EF4-FFF2-40B4-BE49-F238E27FC236}">
                <a16:creationId xmlns:a16="http://schemas.microsoft.com/office/drawing/2014/main" id="{B9CED3E1-CB55-4926-BE76-469A9D172297}"/>
              </a:ext>
            </a:extLst>
          </p:cNvPr>
          <p:cNvSpPr txBox="1"/>
          <p:nvPr/>
        </p:nvSpPr>
        <p:spPr>
          <a:xfrm>
            <a:off x="11811000" y="6398585"/>
            <a:ext cx="2791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4</a:t>
            </a:r>
          </a:p>
        </p:txBody>
      </p:sp>
      <p:sp>
        <p:nvSpPr>
          <p:cNvPr id="2" name="TextBox 1">
            <a:extLst>
              <a:ext uri="{FF2B5EF4-FFF2-40B4-BE49-F238E27FC236}">
                <a16:creationId xmlns:a16="http://schemas.microsoft.com/office/drawing/2014/main" id="{BAFDEF62-AB04-4CAE-A3C6-D77F1EFC6C04}"/>
              </a:ext>
            </a:extLst>
          </p:cNvPr>
          <p:cNvSpPr txBox="1"/>
          <p:nvPr/>
        </p:nvSpPr>
        <p:spPr>
          <a:xfrm>
            <a:off x="8069236" y="1229944"/>
            <a:ext cx="228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Eras Medium ITC" panose="020B0602030504020804" pitchFamily="34" charset="0"/>
                <a:ea typeface="+mn-ea"/>
                <a:cs typeface="+mn-cs"/>
              </a:rPr>
              <a:t>√</a:t>
            </a:r>
            <a:endParaRPr kumimoji="0" lang="en-US" sz="1000" b="0" i="0" u="none" strike="noStrike" kern="1200" cap="none" spc="0" normalizeH="0" baseline="0" noProof="0" dirty="0">
              <a:ln>
                <a:noFill/>
              </a:ln>
              <a:solidFill>
                <a:prstClr val="black"/>
              </a:solidFill>
              <a:effectLst/>
              <a:uLnTx/>
              <a:uFillTx/>
              <a:latin typeface="Tahoma"/>
              <a:ea typeface="+mn-ea"/>
              <a:cs typeface="+mn-cs"/>
            </a:endParaRPr>
          </a:p>
        </p:txBody>
      </p:sp>
      <p:sp>
        <p:nvSpPr>
          <p:cNvPr id="5" name="TextBox 4">
            <a:extLst>
              <a:ext uri="{FF2B5EF4-FFF2-40B4-BE49-F238E27FC236}">
                <a16:creationId xmlns:a16="http://schemas.microsoft.com/office/drawing/2014/main" id="{1FAD0B87-B09F-48B6-A061-E9754EBEC04B}"/>
              </a:ext>
            </a:extLst>
          </p:cNvPr>
          <p:cNvSpPr txBox="1"/>
          <p:nvPr/>
        </p:nvSpPr>
        <p:spPr>
          <a:xfrm>
            <a:off x="9144000" y="4343400"/>
            <a:ext cx="3048000"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Aggravated Murder VCCs</a:t>
            </a:r>
          </a:p>
        </p:txBody>
      </p:sp>
      <p:pic>
        <p:nvPicPr>
          <p:cNvPr id="4" name="Audio 3">
            <a:hlinkClick r:id="" action="ppaction://media"/>
            <a:extLst>
              <a:ext uri="{FF2B5EF4-FFF2-40B4-BE49-F238E27FC236}">
                <a16:creationId xmlns:a16="http://schemas.microsoft.com/office/drawing/2014/main" id="{85A7E704-1D38-447A-B081-3E64484329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58283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7201">
        <p15:prstTrans prst="pageCurlDouble"/>
      </p:transition>
    </mc:Choice>
    <mc:Fallback xmlns="">
      <p:transition spd="slow" advTm="272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83C5298F-B381-4D1E-8B67-547B5E7772B2}"/>
              </a:ext>
            </a:extLst>
          </p:cNvPr>
          <p:cNvPicPr>
            <a:picLocks noGrp="1" noChangeAspect="1"/>
          </p:cNvPicPr>
          <p:nvPr>
            <p:ph type="pic" sz="quarter" idx="10"/>
          </p:nvPr>
        </p:nvPicPr>
        <p:blipFill>
          <a:blip r:embed="rId2"/>
          <a:srcRect/>
          <a:stretch/>
        </p:blipFill>
        <p:spPr>
          <a:xfrm>
            <a:off x="2083041" y="3429000"/>
            <a:ext cx="9778517" cy="3429000"/>
          </a:xfrm>
        </p:spPr>
      </p:pic>
      <p:sp>
        <p:nvSpPr>
          <p:cNvPr id="119" name="Rectangle 118">
            <a:extLst>
              <a:ext uri="{FF2B5EF4-FFF2-40B4-BE49-F238E27FC236}">
                <a16:creationId xmlns:a16="http://schemas.microsoft.com/office/drawing/2014/main" id="{5B9483B8-AB83-4016-B3BD-3959EC2A5304}"/>
              </a:ext>
            </a:extLst>
          </p:cNvPr>
          <p:cNvSpPr/>
          <p:nvPr/>
        </p:nvSpPr>
        <p:spPr>
          <a:xfrm>
            <a:off x="3657600" y="0"/>
            <a:ext cx="2819400" cy="6019800"/>
          </a:xfrm>
          <a:prstGeom prst="rect">
            <a:avLst/>
          </a:prstGeom>
          <a:solidFill>
            <a:schemeClr val="accent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18" name="Rectangle 117">
            <a:extLst>
              <a:ext uri="{FF2B5EF4-FFF2-40B4-BE49-F238E27FC236}">
                <a16:creationId xmlns:a16="http://schemas.microsoft.com/office/drawing/2014/main" id="{D64DA4AC-3171-462A-8AE1-7B88039B2564}"/>
              </a:ext>
            </a:extLst>
          </p:cNvPr>
          <p:cNvSpPr/>
          <p:nvPr/>
        </p:nvSpPr>
        <p:spPr>
          <a:xfrm>
            <a:off x="6927" y="4343400"/>
            <a:ext cx="3650673"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6" name="Freeform 5"/>
          <p:cNvSpPr>
            <a:spLocks/>
          </p:cNvSpPr>
          <p:nvPr/>
        </p:nvSpPr>
        <p:spPr bwMode="auto">
          <a:xfrm>
            <a:off x="2660298" y="2934932"/>
            <a:ext cx="7203170"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 name="Freeform 7"/>
          <p:cNvSpPr>
            <a:spLocks/>
          </p:cNvSpPr>
          <p:nvPr/>
        </p:nvSpPr>
        <p:spPr bwMode="auto">
          <a:xfrm>
            <a:off x="2660298" y="4456187"/>
            <a:ext cx="7203170"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2" name="TextBox 61"/>
          <p:cNvSpPr txBox="1"/>
          <p:nvPr/>
        </p:nvSpPr>
        <p:spPr>
          <a:xfrm>
            <a:off x="3657600" y="2259123"/>
            <a:ext cx="289560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 normalizeH="0" baseline="0" noProof="0" dirty="0">
                <a:ln w="19050">
                  <a:noFill/>
                  <a:round/>
                </a:ln>
                <a:solidFill>
                  <a:srgbClr val="3D4259">
                    <a:lumMod val="40000"/>
                    <a:lumOff val="60000"/>
                  </a:srgbClr>
                </a:solidFill>
                <a:effectLst/>
                <a:uLnTx/>
                <a:uFillTx/>
                <a:latin typeface="Century Gothic" panose="020B0502020202020204" pitchFamily="34" charset="0"/>
                <a:ea typeface="Tahoma" panose="020B0604030504040204" pitchFamily="34" charset="0"/>
                <a:cs typeface="Tahoma" panose="020B0604030504040204" pitchFamily="34" charset="0"/>
              </a:rPr>
              <a:t>Guidelines</a:t>
            </a:r>
          </a:p>
        </p:txBody>
      </p:sp>
      <p:sp>
        <p:nvSpPr>
          <p:cNvPr id="93" name="TextBox 92">
            <a:extLst>
              <a:ext uri="{FF2B5EF4-FFF2-40B4-BE49-F238E27FC236}">
                <a16:creationId xmlns:a16="http://schemas.microsoft.com/office/drawing/2014/main" id="{6132051C-C31C-4422-A3AA-8E657AC01290}"/>
              </a:ext>
            </a:extLst>
          </p:cNvPr>
          <p:cNvSpPr txBox="1"/>
          <p:nvPr/>
        </p:nvSpPr>
        <p:spPr>
          <a:xfrm>
            <a:off x="3606800" y="1420923"/>
            <a:ext cx="2997186"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0" normalizeH="0" baseline="0" noProof="0" dirty="0">
                <a:ln w="19050">
                  <a:noFill/>
                  <a:round/>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Sentencing</a:t>
            </a:r>
          </a:p>
        </p:txBody>
      </p:sp>
      <p:sp>
        <p:nvSpPr>
          <p:cNvPr id="106" name="TextBox 105">
            <a:extLst>
              <a:ext uri="{FF2B5EF4-FFF2-40B4-BE49-F238E27FC236}">
                <a16:creationId xmlns:a16="http://schemas.microsoft.com/office/drawing/2014/main" id="{37564B1F-BEDE-4186-B614-20A6DCCC630A}"/>
              </a:ext>
            </a:extLst>
          </p:cNvPr>
          <p:cNvSpPr txBox="1"/>
          <p:nvPr/>
        </p:nvSpPr>
        <p:spPr>
          <a:xfrm rot="21584867">
            <a:off x="-111566" y="4824403"/>
            <a:ext cx="3960785" cy="63094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300" normalizeH="0" baseline="0" noProof="0" dirty="0">
                <a:ln w="19050">
                  <a:noFill/>
                  <a:round/>
                </a:ln>
                <a:solidFill>
                  <a:prstClr val="white"/>
                </a:solidFill>
                <a:effectLst/>
                <a:uLnTx/>
                <a:uFillTx/>
                <a:latin typeface="Century Gothic" panose="020B0502020202020204" pitchFamily="34" charset="0"/>
                <a:ea typeface="Tahoma" panose="020B0604030504040204" pitchFamily="34" charset="0"/>
                <a:cs typeface="Arial" panose="020B0604020202020204" pitchFamily="34" charset="0"/>
              </a:rPr>
              <a:t>V  C  S  C</a:t>
            </a:r>
          </a:p>
        </p:txBody>
      </p:sp>
      <p:grpSp>
        <p:nvGrpSpPr>
          <p:cNvPr id="3" name="Banner">
            <a:extLst>
              <a:ext uri="{FF2B5EF4-FFF2-40B4-BE49-F238E27FC236}">
                <a16:creationId xmlns:a16="http://schemas.microsoft.com/office/drawing/2014/main" id="{36B2B976-09DC-4678-9F22-BAE01092FBEA}"/>
              </a:ext>
            </a:extLst>
          </p:cNvPr>
          <p:cNvGrpSpPr/>
          <p:nvPr/>
        </p:nvGrpSpPr>
        <p:grpSpPr>
          <a:xfrm>
            <a:off x="2994210" y="3403620"/>
            <a:ext cx="4267200" cy="600389"/>
            <a:chOff x="2178050" y="4396353"/>
            <a:chExt cx="4570082" cy="450688"/>
          </a:xfrm>
        </p:grpSpPr>
        <p:grpSp>
          <p:nvGrpSpPr>
            <p:cNvPr id="92" name="banner">
              <a:extLst>
                <a:ext uri="{FF2B5EF4-FFF2-40B4-BE49-F238E27FC236}">
                  <a16:creationId xmlns:a16="http://schemas.microsoft.com/office/drawing/2014/main" id="{1E58F07F-312C-4A23-90AF-483B6E1E8F59}"/>
                </a:ext>
              </a:extLst>
            </p:cNvPr>
            <p:cNvGrpSpPr/>
            <p:nvPr/>
          </p:nvGrpSpPr>
          <p:grpSpPr>
            <a:xfrm>
              <a:off x="2362200" y="4419600"/>
              <a:ext cx="4111137" cy="427441"/>
              <a:chOff x="1047123" y="4899636"/>
              <a:chExt cx="3744689" cy="389341"/>
            </a:xfrm>
            <a:effectLst>
              <a:outerShdw blurRad="50800" dist="127000" dir="5640000" algn="tl" rotWithShape="0">
                <a:prstClr val="black">
                  <a:alpha val="52000"/>
                </a:prstClr>
              </a:outerShdw>
            </a:effectLst>
          </p:grpSpPr>
          <p:sp>
            <p:nvSpPr>
              <p:cNvPr id="66" name="Freeform 49">
                <a:extLst>
                  <a:ext uri="{FF2B5EF4-FFF2-40B4-BE49-F238E27FC236}">
                    <a16:creationId xmlns:a16="http://schemas.microsoft.com/office/drawing/2014/main" id="{964F2D41-B5B4-4081-A10A-7AB129C658DA}"/>
                  </a:ext>
                </a:extLst>
              </p:cNvPr>
              <p:cNvSpPr>
                <a:spLocks/>
              </p:cNvSpPr>
              <p:nvPr/>
            </p:nvSpPr>
            <p:spPr bwMode="auto">
              <a:xfrm>
                <a:off x="1382530" y="4899636"/>
                <a:ext cx="3065580" cy="298327"/>
              </a:xfrm>
              <a:custGeom>
                <a:avLst/>
                <a:gdLst>
                  <a:gd name="T0" fmla="*/ 3 w 2351"/>
                  <a:gd name="T1" fmla="*/ 0 h 177"/>
                  <a:gd name="T2" fmla="*/ 2351 w 2351"/>
                  <a:gd name="T3" fmla="*/ 0 h 177"/>
                  <a:gd name="T4" fmla="*/ 2351 w 2351"/>
                  <a:gd name="T5" fmla="*/ 177 h 177"/>
                  <a:gd name="T6" fmla="*/ 0 w 2351"/>
                  <a:gd name="T7" fmla="*/ 177 h 177"/>
                  <a:gd name="T8" fmla="*/ 3 w 2351"/>
                  <a:gd name="T9" fmla="*/ 0 h 177"/>
                </a:gdLst>
                <a:ahLst/>
                <a:cxnLst>
                  <a:cxn ang="0">
                    <a:pos x="T0" y="T1"/>
                  </a:cxn>
                  <a:cxn ang="0">
                    <a:pos x="T2" y="T3"/>
                  </a:cxn>
                  <a:cxn ang="0">
                    <a:pos x="T4" y="T5"/>
                  </a:cxn>
                  <a:cxn ang="0">
                    <a:pos x="T6" y="T7"/>
                  </a:cxn>
                  <a:cxn ang="0">
                    <a:pos x="T8" y="T9"/>
                  </a:cxn>
                </a:cxnLst>
                <a:rect l="0" t="0" r="r" b="b"/>
                <a:pathLst>
                  <a:path w="2351" h="177">
                    <a:moveTo>
                      <a:pt x="3" y="0"/>
                    </a:moveTo>
                    <a:lnTo>
                      <a:pt x="2351" y="0"/>
                    </a:lnTo>
                    <a:lnTo>
                      <a:pt x="2351" y="177"/>
                    </a:lnTo>
                    <a:lnTo>
                      <a:pt x="0" y="177"/>
                    </a:lnTo>
                    <a:lnTo>
                      <a:pt x="3" y="0"/>
                    </a:lnTo>
                    <a:close/>
                  </a:path>
                </a:pathLst>
              </a:custGeom>
              <a:gradFill>
                <a:gsLst>
                  <a:gs pos="0">
                    <a:schemeClr val="accent2">
                      <a:lumMod val="90000"/>
                      <a:lumOff val="10000"/>
                    </a:schemeClr>
                  </a:gs>
                  <a:gs pos="100000">
                    <a:schemeClr val="accent2">
                      <a:lumMod val="100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8" name="Freeform 50">
                <a:extLst>
                  <a:ext uri="{FF2B5EF4-FFF2-40B4-BE49-F238E27FC236}">
                    <a16:creationId xmlns:a16="http://schemas.microsoft.com/office/drawing/2014/main" id="{87B53C7C-F055-46FA-BA3D-CAC182855EEB}"/>
                  </a:ext>
                </a:extLst>
              </p:cNvPr>
              <p:cNvSpPr>
                <a:spLocks/>
              </p:cNvSpPr>
              <p:nvPr/>
            </p:nvSpPr>
            <p:spPr bwMode="auto">
              <a:xfrm>
                <a:off x="1047123" y="4972110"/>
                <a:ext cx="391027" cy="316867"/>
              </a:xfrm>
              <a:custGeom>
                <a:avLst/>
                <a:gdLst>
                  <a:gd name="T0" fmla="*/ 183 w 232"/>
                  <a:gd name="T1" fmla="*/ 150 h 188"/>
                  <a:gd name="T2" fmla="*/ 232 w 232"/>
                  <a:gd name="T3" fmla="*/ 150 h 188"/>
                  <a:gd name="T4" fmla="*/ 232 w 232"/>
                  <a:gd name="T5" fmla="*/ 188 h 188"/>
                  <a:gd name="T6" fmla="*/ 1 w 232"/>
                  <a:gd name="T7" fmla="*/ 188 h 188"/>
                  <a:gd name="T8" fmla="*/ 63 w 232"/>
                  <a:gd name="T9" fmla="*/ 86 h 188"/>
                  <a:gd name="T10" fmla="*/ 0 w 232"/>
                  <a:gd name="T11" fmla="*/ 0 h 188"/>
                  <a:gd name="T12" fmla="*/ 182 w 232"/>
                  <a:gd name="T13" fmla="*/ 0 h 188"/>
                  <a:gd name="T14" fmla="*/ 183 w 232"/>
                  <a:gd name="T15" fmla="*/ 150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2" h="188">
                    <a:moveTo>
                      <a:pt x="183" y="150"/>
                    </a:moveTo>
                    <a:lnTo>
                      <a:pt x="232" y="150"/>
                    </a:lnTo>
                    <a:lnTo>
                      <a:pt x="232" y="188"/>
                    </a:lnTo>
                    <a:lnTo>
                      <a:pt x="1" y="188"/>
                    </a:lnTo>
                    <a:lnTo>
                      <a:pt x="63" y="86"/>
                    </a:lnTo>
                    <a:lnTo>
                      <a:pt x="0" y="0"/>
                    </a:lnTo>
                    <a:lnTo>
                      <a:pt x="182" y="0"/>
                    </a:lnTo>
                    <a:lnTo>
                      <a:pt x="183" y="15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9" name="Freeform 51">
                <a:extLst>
                  <a:ext uri="{FF2B5EF4-FFF2-40B4-BE49-F238E27FC236}">
                    <a16:creationId xmlns:a16="http://schemas.microsoft.com/office/drawing/2014/main" id="{43CEF4C9-897E-4199-9DD6-6CB5B9A0B34D}"/>
                  </a:ext>
                </a:extLst>
              </p:cNvPr>
              <p:cNvSpPr>
                <a:spLocks/>
              </p:cNvSpPr>
              <p:nvPr/>
            </p:nvSpPr>
            <p:spPr bwMode="auto">
              <a:xfrm>
                <a:off x="4400785" y="4972110"/>
                <a:ext cx="391027" cy="316867"/>
              </a:xfrm>
              <a:custGeom>
                <a:avLst/>
                <a:gdLst>
                  <a:gd name="T0" fmla="*/ 49 w 232"/>
                  <a:gd name="T1" fmla="*/ 150 h 188"/>
                  <a:gd name="T2" fmla="*/ 0 w 232"/>
                  <a:gd name="T3" fmla="*/ 150 h 188"/>
                  <a:gd name="T4" fmla="*/ 0 w 232"/>
                  <a:gd name="T5" fmla="*/ 188 h 188"/>
                  <a:gd name="T6" fmla="*/ 231 w 232"/>
                  <a:gd name="T7" fmla="*/ 188 h 188"/>
                  <a:gd name="T8" fmla="*/ 169 w 232"/>
                  <a:gd name="T9" fmla="*/ 86 h 188"/>
                  <a:gd name="T10" fmla="*/ 232 w 232"/>
                  <a:gd name="T11" fmla="*/ 0 h 188"/>
                  <a:gd name="T12" fmla="*/ 49 w 232"/>
                  <a:gd name="T13" fmla="*/ 0 h 188"/>
                  <a:gd name="T14" fmla="*/ 49 w 232"/>
                  <a:gd name="T15" fmla="*/ 150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2" h="188">
                    <a:moveTo>
                      <a:pt x="49" y="150"/>
                    </a:moveTo>
                    <a:lnTo>
                      <a:pt x="0" y="150"/>
                    </a:lnTo>
                    <a:lnTo>
                      <a:pt x="0" y="188"/>
                    </a:lnTo>
                    <a:lnTo>
                      <a:pt x="231" y="188"/>
                    </a:lnTo>
                    <a:lnTo>
                      <a:pt x="169" y="86"/>
                    </a:lnTo>
                    <a:lnTo>
                      <a:pt x="232" y="0"/>
                    </a:lnTo>
                    <a:lnTo>
                      <a:pt x="49" y="0"/>
                    </a:lnTo>
                    <a:lnTo>
                      <a:pt x="49" y="15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grpSp>
        <p:sp>
          <p:nvSpPr>
            <p:cNvPr id="122" name="TextBox 121">
              <a:extLst>
                <a:ext uri="{FF2B5EF4-FFF2-40B4-BE49-F238E27FC236}">
                  <a16:creationId xmlns:a16="http://schemas.microsoft.com/office/drawing/2014/main" id="{97F7F400-CA3B-499B-A570-E0AC5B7FDD3C}"/>
                </a:ext>
              </a:extLst>
            </p:cNvPr>
            <p:cNvSpPr txBox="1"/>
            <p:nvPr/>
          </p:nvSpPr>
          <p:spPr>
            <a:xfrm rot="21584867">
              <a:off x="2178050" y="4396353"/>
              <a:ext cx="4570082" cy="35810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100" normalizeH="0" baseline="0" noProof="0" dirty="0">
                  <a:ln w="19050">
                    <a:noFill/>
                    <a:round/>
                  </a:ln>
                  <a:solidFill>
                    <a:prstClr val="white"/>
                  </a:solidFill>
                  <a:effectLst/>
                  <a:uLnTx/>
                  <a:uFillTx/>
                  <a:latin typeface="Calibri" panose="020F0502020204030204" pitchFamily="34" charset="0"/>
                  <a:ea typeface="Tahoma" panose="020B0604030504040204" pitchFamily="34" charset="0"/>
                  <a:cs typeface="Arial" panose="020B0604020202020204" pitchFamily="34" charset="0"/>
                </a:rPr>
                <a:t>Just Added</a:t>
              </a:r>
            </a:p>
          </p:txBody>
        </p:sp>
      </p:grpSp>
      <p:sp>
        <p:nvSpPr>
          <p:cNvPr id="120" name="TextBox 119">
            <a:extLst>
              <a:ext uri="{FF2B5EF4-FFF2-40B4-BE49-F238E27FC236}">
                <a16:creationId xmlns:a16="http://schemas.microsoft.com/office/drawing/2014/main" id="{CF95D23D-931B-4D0F-9C73-575D3CBE6E5A}"/>
              </a:ext>
            </a:extLst>
          </p:cNvPr>
          <p:cNvSpPr txBox="1"/>
          <p:nvPr/>
        </p:nvSpPr>
        <p:spPr>
          <a:xfrm rot="21584867">
            <a:off x="4149669" y="2775276"/>
            <a:ext cx="4799289" cy="76944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0" normalizeH="0" baseline="0" noProof="0" dirty="0">
                <a:ln w="19050">
                  <a:noFill/>
                  <a:round/>
                </a:ln>
                <a:solidFill>
                  <a:prstClr val="white"/>
                </a:solidFill>
                <a:effectLst/>
                <a:uLnTx/>
                <a:uFillTx/>
                <a:latin typeface="Calibri" panose="020F0502020204030204" pitchFamily="34" charset="0"/>
                <a:ea typeface="Tahoma" panose="020B0604030504040204" pitchFamily="34" charset="0"/>
                <a:cs typeface="Arial" panose="020B0604020202020204" pitchFamily="34" charset="0"/>
              </a:rPr>
              <a:t>20</a:t>
            </a:r>
            <a:r>
              <a:rPr kumimoji="0" lang="en-US" sz="4400" b="1" i="0" u="none" strike="noStrike" kern="1200" cap="none" spc="1500" normalizeH="0" baseline="0" noProof="0" dirty="0">
                <a:ln w="19050">
                  <a:noFill/>
                  <a:round/>
                </a:ln>
                <a:solidFill>
                  <a:srgbClr val="C00000"/>
                </a:solidFill>
                <a:effectLst/>
                <a:uLnTx/>
                <a:uFillTx/>
                <a:latin typeface="Calibri" panose="020F0502020204030204" pitchFamily="34" charset="0"/>
                <a:ea typeface="Tahoma" panose="020B0604030504040204" pitchFamily="34" charset="0"/>
                <a:cs typeface="Arial" panose="020B0604020202020204" pitchFamily="34" charset="0"/>
              </a:rPr>
              <a:t>22</a:t>
            </a:r>
          </a:p>
        </p:txBody>
      </p:sp>
    </p:spTree>
    <p:extLst>
      <p:ext uri="{BB962C8B-B14F-4D97-AF65-F5344CB8AC3E}">
        <p14:creationId xmlns:p14="http://schemas.microsoft.com/office/powerpoint/2010/main" val="645262858"/>
      </p:ext>
    </p:extLst>
  </p:cSld>
  <p:clrMapOvr>
    <a:masterClrMapping/>
  </p:clrMapOvr>
  <mc:AlternateContent xmlns:mc="http://schemas.openxmlformats.org/markup-compatibility/2006" xmlns:p14="http://schemas.microsoft.com/office/powerpoint/2010/main">
    <mc:Choice Requires="p14">
      <p:transition spd="med" p14:dur="700" advTm="2552">
        <p:fade/>
      </p:transition>
    </mc:Choice>
    <mc:Fallback xmlns="">
      <p:transition spd="med" advTm="25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200"/>
                                  </p:stCondLst>
                                  <p:childTnLst>
                                    <p:set>
                                      <p:cBhvr>
                                        <p:cTn id="6" dur="1" fill="hold">
                                          <p:stCondLst>
                                            <p:cond delay="0"/>
                                          </p:stCondLst>
                                        </p:cTn>
                                        <p:tgtEl>
                                          <p:spTgt spid="27"/>
                                        </p:tgtEl>
                                        <p:attrNameLst>
                                          <p:attrName>style.visibility</p:attrName>
                                        </p:attrNameLst>
                                      </p:cBhvr>
                                      <p:to>
                                        <p:strVal val="visible"/>
                                      </p:to>
                                    </p:set>
                                    <p:animEffect transition="in" filter="strips(downLeft)">
                                      <p:cBhvr>
                                        <p:cTn id="7" dur="900"/>
                                        <p:tgtEl>
                                          <p:spTgt spid="27"/>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119"/>
                                        </p:tgtEl>
                                        <p:attrNameLst>
                                          <p:attrName>style.visibility</p:attrName>
                                        </p:attrNameLst>
                                      </p:cBhvr>
                                      <p:to>
                                        <p:strVal val="visible"/>
                                      </p:to>
                                    </p:set>
                                    <p:animEffect transition="in" filter="fade">
                                      <p:cBhvr>
                                        <p:cTn id="10" dur="1300"/>
                                        <p:tgtEl>
                                          <p:spTgt spid="119"/>
                                        </p:tgtEl>
                                      </p:cBhvr>
                                    </p:animEffect>
                                    <p:anim calcmode="lin" valueType="num">
                                      <p:cBhvr>
                                        <p:cTn id="11" dur="1300" fill="hold"/>
                                        <p:tgtEl>
                                          <p:spTgt spid="119"/>
                                        </p:tgtEl>
                                        <p:attrNameLst>
                                          <p:attrName>ppt_x</p:attrName>
                                        </p:attrNameLst>
                                      </p:cBhvr>
                                      <p:tavLst>
                                        <p:tav tm="0">
                                          <p:val>
                                            <p:strVal val="#ppt_x"/>
                                          </p:val>
                                        </p:tav>
                                        <p:tav tm="100000">
                                          <p:val>
                                            <p:strVal val="#ppt_x"/>
                                          </p:val>
                                        </p:tav>
                                      </p:tavLst>
                                    </p:anim>
                                    <p:anim calcmode="lin" valueType="num">
                                      <p:cBhvr>
                                        <p:cTn id="12" dur="1300" fill="hold"/>
                                        <p:tgtEl>
                                          <p:spTgt spid="119"/>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1400"/>
                                  </p:stCondLst>
                                  <p:childTnLst>
                                    <p:set>
                                      <p:cBhvr>
                                        <p:cTn id="14" dur="1" fill="hold">
                                          <p:stCondLst>
                                            <p:cond delay="0"/>
                                          </p:stCondLst>
                                        </p:cTn>
                                        <p:tgtEl>
                                          <p:spTgt spid="118"/>
                                        </p:tgtEl>
                                        <p:attrNameLst>
                                          <p:attrName>style.visibility</p:attrName>
                                        </p:attrNameLst>
                                      </p:cBhvr>
                                      <p:to>
                                        <p:strVal val="visible"/>
                                      </p:to>
                                    </p:set>
                                    <p:animEffect transition="in" filter="fade">
                                      <p:cBhvr>
                                        <p:cTn id="15" dur="1300"/>
                                        <p:tgtEl>
                                          <p:spTgt spid="118"/>
                                        </p:tgtEl>
                                      </p:cBhvr>
                                    </p:animEffect>
                                    <p:anim calcmode="lin" valueType="num">
                                      <p:cBhvr>
                                        <p:cTn id="16" dur="1300" fill="hold"/>
                                        <p:tgtEl>
                                          <p:spTgt spid="118"/>
                                        </p:tgtEl>
                                        <p:attrNameLst>
                                          <p:attrName>ppt_x</p:attrName>
                                        </p:attrNameLst>
                                      </p:cBhvr>
                                      <p:tavLst>
                                        <p:tav tm="0">
                                          <p:val>
                                            <p:strVal val="#ppt_x"/>
                                          </p:val>
                                        </p:tav>
                                        <p:tav tm="100000">
                                          <p:val>
                                            <p:strVal val="#ppt_x"/>
                                          </p:val>
                                        </p:tav>
                                      </p:tavLst>
                                    </p:anim>
                                    <p:anim calcmode="lin" valueType="num">
                                      <p:cBhvr>
                                        <p:cTn id="17" dur="1300" fill="hold"/>
                                        <p:tgtEl>
                                          <p:spTgt spid="118"/>
                                        </p:tgtEl>
                                        <p:attrNameLst>
                                          <p:attrName>ppt_y</p:attrName>
                                        </p:attrNameLst>
                                      </p:cBhvr>
                                      <p:tavLst>
                                        <p:tav tm="0">
                                          <p:val>
                                            <p:strVal val="#ppt_y-.1"/>
                                          </p:val>
                                        </p:tav>
                                        <p:tav tm="100000">
                                          <p:val>
                                            <p:strVal val="#ppt_y"/>
                                          </p:val>
                                        </p:tav>
                                      </p:tavLst>
                                    </p:anim>
                                  </p:childTnLst>
                                </p:cTn>
                              </p:par>
                              <p:par>
                                <p:cTn id="18" presetID="14" presetClass="entr" presetSubtype="10" fill="hold" grpId="0" nodeType="withEffect">
                                  <p:stCondLst>
                                    <p:cond delay="1300"/>
                                  </p:stCondLst>
                                  <p:childTnLst>
                                    <p:set>
                                      <p:cBhvr>
                                        <p:cTn id="19" dur="1" fill="hold">
                                          <p:stCondLst>
                                            <p:cond delay="0"/>
                                          </p:stCondLst>
                                        </p:cTn>
                                        <p:tgtEl>
                                          <p:spTgt spid="93"/>
                                        </p:tgtEl>
                                        <p:attrNameLst>
                                          <p:attrName>style.visibility</p:attrName>
                                        </p:attrNameLst>
                                      </p:cBhvr>
                                      <p:to>
                                        <p:strVal val="visible"/>
                                      </p:to>
                                    </p:set>
                                    <p:animEffect transition="in" filter="randombar(horizontal)">
                                      <p:cBhvr>
                                        <p:cTn id="20" dur="800"/>
                                        <p:tgtEl>
                                          <p:spTgt spid="93"/>
                                        </p:tgtEl>
                                      </p:cBhvr>
                                    </p:animEffect>
                                  </p:childTnLst>
                                </p:cTn>
                              </p:par>
                              <p:par>
                                <p:cTn id="21" presetID="14" presetClass="entr" presetSubtype="10" fill="hold" grpId="0" nodeType="withEffect">
                                  <p:stCondLst>
                                    <p:cond delay="1600"/>
                                  </p:stCondLst>
                                  <p:childTnLst>
                                    <p:set>
                                      <p:cBhvr>
                                        <p:cTn id="22" dur="1" fill="hold">
                                          <p:stCondLst>
                                            <p:cond delay="0"/>
                                          </p:stCondLst>
                                        </p:cTn>
                                        <p:tgtEl>
                                          <p:spTgt spid="62"/>
                                        </p:tgtEl>
                                        <p:attrNameLst>
                                          <p:attrName>style.visibility</p:attrName>
                                        </p:attrNameLst>
                                      </p:cBhvr>
                                      <p:to>
                                        <p:strVal val="visible"/>
                                      </p:to>
                                    </p:set>
                                    <p:animEffect transition="in" filter="randombar(horizontal)">
                                      <p:cBhvr>
                                        <p:cTn id="23" dur="800"/>
                                        <p:tgtEl>
                                          <p:spTgt spid="62"/>
                                        </p:tgtEl>
                                      </p:cBhvr>
                                    </p:animEffect>
                                  </p:childTnLst>
                                </p:cTn>
                              </p:par>
                              <p:par>
                                <p:cTn id="24" presetID="3" presetClass="entr" presetSubtype="10" fill="hold" nodeType="withEffect">
                                  <p:stCondLst>
                                    <p:cond delay="1900"/>
                                  </p:stCondLst>
                                  <p:childTnLst>
                                    <p:set>
                                      <p:cBhvr>
                                        <p:cTn id="25" dur="1" fill="hold">
                                          <p:stCondLst>
                                            <p:cond delay="0"/>
                                          </p:stCondLst>
                                        </p:cTn>
                                        <p:tgtEl>
                                          <p:spTgt spid="3"/>
                                        </p:tgtEl>
                                        <p:attrNameLst>
                                          <p:attrName>style.visibility</p:attrName>
                                        </p:attrNameLst>
                                      </p:cBhvr>
                                      <p:to>
                                        <p:strVal val="visible"/>
                                      </p:to>
                                    </p:set>
                                    <p:animEffect transition="in" filter="blinds(horizontal)">
                                      <p:cBhvr>
                                        <p:cTn id="26" dur="1000"/>
                                        <p:tgtEl>
                                          <p:spTgt spid="3"/>
                                        </p:tgtEl>
                                      </p:cBhvr>
                                    </p:animEffect>
                                  </p:childTnLst>
                                </p:cTn>
                              </p:par>
                              <p:par>
                                <p:cTn id="27" presetID="10" presetClass="entr" presetSubtype="0" fill="hold" grpId="0" nodeType="withEffect">
                                  <p:stCondLst>
                                    <p:cond delay="2200"/>
                                  </p:stCondLst>
                                  <p:childTnLst>
                                    <p:set>
                                      <p:cBhvr>
                                        <p:cTn id="28" dur="1" fill="hold">
                                          <p:stCondLst>
                                            <p:cond delay="0"/>
                                          </p:stCondLst>
                                        </p:cTn>
                                        <p:tgtEl>
                                          <p:spTgt spid="106"/>
                                        </p:tgtEl>
                                        <p:attrNameLst>
                                          <p:attrName>style.visibility</p:attrName>
                                        </p:attrNameLst>
                                      </p:cBhvr>
                                      <p:to>
                                        <p:strVal val="visible"/>
                                      </p:to>
                                    </p:set>
                                    <p:animEffect transition="in" filter="fade">
                                      <p:cBhvr>
                                        <p:cTn id="29" dur="500"/>
                                        <p:tgtEl>
                                          <p:spTgt spid="106"/>
                                        </p:tgtEl>
                                      </p:cBhvr>
                                    </p:animEffect>
                                  </p:childTnLst>
                                </p:cTn>
                              </p:par>
                              <p:par>
                                <p:cTn id="30" presetID="10" presetClass="entr" presetSubtype="0" fill="hold" grpId="0" nodeType="withEffect">
                                  <p:stCondLst>
                                    <p:cond delay="2700"/>
                                  </p:stCondLst>
                                  <p:childTnLst>
                                    <p:set>
                                      <p:cBhvr>
                                        <p:cTn id="31" dur="1" fill="hold">
                                          <p:stCondLst>
                                            <p:cond delay="0"/>
                                          </p:stCondLst>
                                        </p:cTn>
                                        <p:tgtEl>
                                          <p:spTgt spid="120"/>
                                        </p:tgtEl>
                                        <p:attrNameLst>
                                          <p:attrName>style.visibility</p:attrName>
                                        </p:attrNameLst>
                                      </p:cBhvr>
                                      <p:to>
                                        <p:strVal val="visible"/>
                                      </p:to>
                                    </p:set>
                                    <p:animEffect transition="in" filter="fade">
                                      <p:cBhvr>
                                        <p:cTn id="32"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8" grpId="0" animBg="1"/>
      <p:bldP spid="62" grpId="0"/>
      <p:bldP spid="93" grpId="0"/>
      <p:bldP spid="106" grpId="0"/>
      <p:bldP spid="1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766652-6FCA-4C5C-96BE-EF047AAE0A31}"/>
              </a:ext>
            </a:extLst>
          </p:cNvPr>
          <p:cNvSpPr txBox="1"/>
          <p:nvPr/>
        </p:nvSpPr>
        <p:spPr>
          <a:xfrm>
            <a:off x="152400" y="152400"/>
            <a:ext cx="11887200" cy="42780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PT Serif" panose="020A0603040505020204" pitchFamily="18" charset="0"/>
                <a:ea typeface="+mn-ea"/>
                <a:cs typeface="+mn-cs"/>
              </a:rPr>
              <a:t>§ </a:t>
            </a:r>
            <a:r>
              <a:rPr kumimoji="0" lang="en-US" sz="1600" b="1" i="0" u="none" strike="noStrike" kern="1200" cap="none" spc="0" normalizeH="0" baseline="0" noProof="0" dirty="0">
                <a:ln>
                  <a:noFill/>
                </a:ln>
                <a:solidFill>
                  <a:prstClr val="white"/>
                </a:solidFill>
                <a:effectLst/>
                <a:uLnTx/>
                <a:uFillTx/>
                <a:latin typeface="PT Serif" panose="020A0603040505020204" pitchFamily="18" charset="0"/>
                <a:ea typeface="+mn-ea"/>
                <a:cs typeface="+mn-cs"/>
                <a:hlinkClick r:id="rId2">
                  <a:extLst>
                    <a:ext uri="{A12FA001-AC4F-418D-AE19-62706E023703}">
                      <ahyp:hlinkClr xmlns:ahyp="http://schemas.microsoft.com/office/drawing/2018/hyperlinkcolor" val="tx"/>
                    </a:ext>
                  </a:extLst>
                </a:hlinkClick>
              </a:rPr>
              <a:t>4.1-1100</a:t>
            </a:r>
            <a:r>
              <a:rPr kumimoji="0" lang="en-US" sz="1600" b="1" i="0" u="none" strike="noStrike" kern="1200" cap="none" spc="0" normalizeH="0" baseline="0" noProof="0" dirty="0">
                <a:ln>
                  <a:noFill/>
                </a:ln>
                <a:solidFill>
                  <a:prstClr val="white"/>
                </a:solidFill>
                <a:effectLst/>
                <a:uLnTx/>
                <a:uFillTx/>
                <a:latin typeface="PT Serif" panose="020A0603040505020204" pitchFamily="18" charset="0"/>
                <a:ea typeface="+mn-ea"/>
                <a:cs typeface="+mn-cs"/>
              </a:rPr>
              <a:t>. Possession, etc., of marijuana and marijuana products by persons 21 years of age or older lawful; penalties.</a:t>
            </a:r>
            <a:endParaRPr kumimoji="0" lang="en-US" sz="1600" b="0" i="0" u="none" strike="noStrike" kern="1200" cap="none" spc="0" normalizeH="0" baseline="0" noProof="0" dirty="0">
              <a:ln>
                <a:noFill/>
              </a:ln>
              <a:solidFill>
                <a:prstClr val="white"/>
              </a:solidFill>
              <a:effectLst/>
              <a:uLnTx/>
              <a:uFillTx/>
              <a:latin typeface="PT Serif" panose="020A0603040505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PT Serif" panose="020A0603040505020204" pitchFamily="18" charset="0"/>
                <a:ea typeface="+mn-ea"/>
                <a:cs typeface="+mn-cs"/>
              </a:rPr>
              <a:t>A. Except as otherwise provided in this subtitle and notwithstanding any other provision of law, a person 21 years of age or older may lawfully possess on his person or in any public place not more than one ounce of marijuana or an equivalent amount of marijuana product as determined by regulation promulgated by the Board.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PT Serif" panose="020A0603040505020204" pitchFamily="18" charset="0"/>
                <a:ea typeface="+mn-ea"/>
                <a:cs typeface="+mn-cs"/>
              </a:rPr>
              <a:t>B. Any person who possesses on his person or in any public place marijuana or marijuana products in excess of the amounts set forth in subsection A is subject to a civil penalty of no more than $25 </a:t>
            </a:r>
            <a:r>
              <a:rPr kumimoji="0" lang="en-US" sz="1600" b="0" i="1" u="none" strike="noStrike" kern="1200" cap="none" spc="0" normalizeH="0" baseline="0" noProof="0" dirty="0">
                <a:ln>
                  <a:noFill/>
                </a:ln>
                <a:solidFill>
                  <a:prstClr val="white"/>
                </a:solidFill>
                <a:effectLst/>
                <a:uLnTx/>
                <a:uFillTx/>
                <a:latin typeface="PT Serif" panose="020A0603040505020204" pitchFamily="18" charset="0"/>
                <a:ea typeface="+mn-ea"/>
                <a:cs typeface="+mn-cs"/>
              </a:rPr>
              <a:t>except as otherwise provided in this section. </a:t>
            </a:r>
            <a:r>
              <a:rPr kumimoji="0" lang="en-US" sz="1600" b="0" i="0" u="none" strike="noStrike" kern="1200" cap="none" spc="0" normalizeH="0" baseline="0" noProof="0" dirty="0">
                <a:ln>
                  <a:noFill/>
                </a:ln>
                <a:solidFill>
                  <a:prstClr val="white"/>
                </a:solidFill>
                <a:effectLst/>
                <a:uLnTx/>
                <a:uFillTx/>
                <a:latin typeface="PT Serif" panose="020A0603040505020204" pitchFamily="18" charset="0"/>
                <a:ea typeface="+mn-ea"/>
                <a:cs typeface="+mn-cs"/>
              </a:rPr>
              <a:t>The penalty for any violations of this section by an adult shall be prepayable according to the procedures in § </a:t>
            </a:r>
            <a:r>
              <a:rPr kumimoji="0" lang="en-US" sz="1600" b="0" i="0" u="none" strike="noStrike" kern="1200" cap="none" spc="0" normalizeH="0" baseline="0" noProof="0" dirty="0">
                <a:ln>
                  <a:noFill/>
                </a:ln>
                <a:solidFill>
                  <a:prstClr val="white"/>
                </a:solidFill>
                <a:effectLst/>
                <a:uLnTx/>
                <a:uFillTx/>
                <a:latin typeface="PT Serif" panose="020A0603040505020204" pitchFamily="18" charset="0"/>
                <a:ea typeface="+mn-ea"/>
                <a:cs typeface="+mn-cs"/>
                <a:hlinkClick r:id="rId3">
                  <a:extLst>
                    <a:ext uri="{A12FA001-AC4F-418D-AE19-62706E023703}">
                      <ahyp:hlinkClr xmlns:ahyp="http://schemas.microsoft.com/office/drawing/2018/hyperlinkcolor" val="tx"/>
                    </a:ext>
                  </a:extLst>
                </a:hlinkClick>
              </a:rPr>
              <a:t>16.1-69.40:2</a:t>
            </a:r>
            <a:r>
              <a:rPr kumimoji="0" lang="en-US" sz="1600" b="0" i="0" u="none" strike="noStrike" kern="1200" cap="none" spc="0" normalizeH="0" baseline="0" noProof="0" dirty="0">
                <a:ln>
                  <a:noFill/>
                </a:ln>
                <a:solidFill>
                  <a:prstClr val="white"/>
                </a:solidFill>
                <a:effectLst/>
                <a:uLnTx/>
                <a:uFillTx/>
                <a:latin typeface="PT Serif" panose="020A06030405050202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PT Serif" panose="020A0603040505020204" pitchFamily="18" charset="0"/>
                <a:ea typeface="+mn-ea"/>
                <a:cs typeface="+mn-cs"/>
              </a:rPr>
              <a:t>C. With the exception of </a:t>
            </a:r>
            <a:r>
              <a:rPr kumimoji="0" lang="en-US" sz="1600" b="0" i="1" u="none" strike="noStrike" kern="1200" cap="none" spc="0" normalizeH="0" baseline="0" noProof="0" dirty="0">
                <a:ln>
                  <a:noFill/>
                </a:ln>
                <a:solidFill>
                  <a:prstClr val="white"/>
                </a:solidFill>
                <a:effectLst/>
                <a:uLnTx/>
                <a:uFillTx/>
                <a:latin typeface="PT Serif" panose="020A0603040505020204" pitchFamily="18" charset="0"/>
                <a:ea typeface="+mn-ea"/>
                <a:cs typeface="+mn-cs"/>
              </a:rPr>
              <a:t>possession by a person in his residence or possession by</a:t>
            </a:r>
            <a:r>
              <a:rPr kumimoji="0" lang="en-US" sz="1600" b="0" i="0" u="none" strike="noStrike" kern="1200" cap="none" spc="0" normalizeH="0" baseline="0" noProof="0" dirty="0">
                <a:ln>
                  <a:noFill/>
                </a:ln>
                <a:solidFill>
                  <a:prstClr val="white"/>
                </a:solidFill>
                <a:effectLst/>
                <a:uLnTx/>
                <a:uFillTx/>
                <a:latin typeface="PT Serif" panose="020A0603040505020204" pitchFamily="18" charset="0"/>
                <a:ea typeface="+mn-ea"/>
                <a:cs typeface="+mn-cs"/>
              </a:rPr>
              <a:t> a licensee in the course of his duties related to such licensee's marijuana establishment, any person who possesses on his person or in any public place </a:t>
            </a:r>
            <a:r>
              <a:rPr kumimoji="0" lang="en-US" sz="1600" b="0" i="1" u="none" strike="noStrike" kern="1200" cap="none" spc="0" normalizeH="0" baseline="0" noProof="0" dirty="0">
                <a:ln>
                  <a:noFill/>
                </a:ln>
                <a:solidFill>
                  <a:prstClr val="white"/>
                </a:solidFill>
                <a:effectLst/>
                <a:uLnTx/>
                <a:uFillTx/>
                <a:latin typeface="PT Serif" panose="020A0603040505020204" pitchFamily="18" charset="0"/>
                <a:ea typeface="+mn-ea"/>
                <a:cs typeface="+mn-cs"/>
              </a:rPr>
              <a:t>(i) more than four ounces but not more than one pound of marijuana or an equivalent amount of marijuana product as determined by regulation promulgated by the Board is guilty of a Class 3 misdemeanor and, for a second or subsequent offense, a Class 2 misdemeanor and (ii) </a:t>
            </a:r>
            <a:r>
              <a:rPr kumimoji="0" lang="en-US" sz="1600" b="0" i="0" u="none" strike="noStrike" kern="1200" cap="none" spc="0" normalizeH="0" baseline="0" noProof="0" dirty="0">
                <a:ln>
                  <a:noFill/>
                </a:ln>
                <a:solidFill>
                  <a:prstClr val="white"/>
                </a:solidFill>
                <a:effectLst/>
                <a:uLnTx/>
                <a:uFillTx/>
                <a:latin typeface="PT Serif" panose="020A0603040505020204" pitchFamily="18" charset="0"/>
                <a:ea typeface="+mn-ea"/>
                <a:cs typeface="+mn-cs"/>
              </a:rPr>
              <a:t>more than one pound of marijuana or an equivalent amount of marijuana product as determined by regulation promulgated by the Board is guilty of a felony punishable by a term of imprisonment of not less than one year nor more than 10 years and a fine of not more than $250,000, or both.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PT Serif" panose="020A0603040505020204" pitchFamily="18" charset="0"/>
                <a:ea typeface="+mn-ea"/>
                <a:cs typeface="+mn-cs"/>
              </a:rPr>
              <a:t>D. The provisions of this section shall not apply to members of federal, state, county, city, or town law-enforcement agencies, jail officers, or correctional officers, as defined in § </a:t>
            </a:r>
            <a:r>
              <a:rPr kumimoji="0" lang="en-US" sz="1600" b="0" i="0" u="none" strike="noStrike" kern="1200" cap="none" spc="0" normalizeH="0" baseline="0" noProof="0" dirty="0">
                <a:ln>
                  <a:noFill/>
                </a:ln>
                <a:solidFill>
                  <a:prstClr val="white"/>
                </a:solidFill>
                <a:effectLst/>
                <a:uLnTx/>
                <a:uFillTx/>
                <a:latin typeface="PT Serif" panose="020A0603040505020204" pitchFamily="18" charset="0"/>
                <a:ea typeface="+mn-ea"/>
                <a:cs typeface="+mn-cs"/>
                <a:hlinkClick r:id="rId4">
                  <a:extLst>
                    <a:ext uri="{A12FA001-AC4F-418D-AE19-62706E023703}">
                      <ahyp:hlinkClr xmlns:ahyp="http://schemas.microsoft.com/office/drawing/2018/hyperlinkcolor" val="tx"/>
                    </a:ext>
                  </a:extLst>
                </a:hlinkClick>
              </a:rPr>
              <a:t>53.1-1</a:t>
            </a:r>
            <a:r>
              <a:rPr kumimoji="0" lang="en-US" sz="1600" b="0" i="0" u="none" strike="noStrike" kern="1200" cap="none" spc="0" normalizeH="0" baseline="0" noProof="0" dirty="0">
                <a:ln>
                  <a:noFill/>
                </a:ln>
                <a:solidFill>
                  <a:prstClr val="white"/>
                </a:solidFill>
                <a:effectLst/>
                <a:uLnTx/>
                <a:uFillTx/>
                <a:latin typeface="PT Serif" panose="020A0603040505020204" pitchFamily="18" charset="0"/>
                <a:ea typeface="+mn-ea"/>
                <a:cs typeface="+mn-cs"/>
              </a:rPr>
              <a:t>, certified as handlers of dogs trained in the detection of controlled substances when possession of marijuana is necessary for the performance of their duties.</a:t>
            </a:r>
          </a:p>
        </p:txBody>
      </p:sp>
      <p:sp>
        <p:nvSpPr>
          <p:cNvPr id="5" name="TextBox 4">
            <a:extLst>
              <a:ext uri="{FF2B5EF4-FFF2-40B4-BE49-F238E27FC236}">
                <a16:creationId xmlns:a16="http://schemas.microsoft.com/office/drawing/2014/main" id="{39DADE95-8BED-4594-A3F5-5D28AB6D50E8}"/>
              </a:ext>
            </a:extLst>
          </p:cNvPr>
          <p:cNvSpPr txBox="1"/>
          <p:nvPr/>
        </p:nvSpPr>
        <p:spPr>
          <a:xfrm>
            <a:off x="152400" y="4800600"/>
            <a:ext cx="11582400"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lumMod val="40000"/>
                    <a:lumOff val="60000"/>
                  </a:srgbClr>
                </a:solidFill>
                <a:effectLst/>
                <a:uLnTx/>
                <a:uFillTx/>
                <a:latin typeface="Calibri" panose="020F0502020204030204" pitchFamily="34" charset="0"/>
                <a:ea typeface="Calibri" panose="020F0502020204030204" pitchFamily="34" charset="0"/>
                <a:cs typeface="+mn-cs"/>
              </a:rPr>
              <a:t>The budget includes two new misdemeanor offenses related to marijuana. The VCCs were added after the VCC Book was submitted to the printer.  The following two VCCs were added based on 4.1-1100 (C)</a:t>
            </a:r>
            <a:endParaRPr kumimoji="0" lang="en-US" sz="1800" b="0" i="0" u="none" strike="noStrike" kern="1200" cap="none" spc="0" normalizeH="0" baseline="0" noProof="0" dirty="0">
              <a:ln>
                <a:noFill/>
              </a:ln>
              <a:solidFill>
                <a:srgbClr val="1F497D">
                  <a:lumMod val="40000"/>
                  <a:lumOff val="60000"/>
                </a:srgbClr>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MRJ-1921-M3 Possess more than 4 ounces of marijuana                           	Fine</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MRJ-1022-M2 Possess more than 4 ounces of marijuana – subsequent	 0-6M</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p:txBody>
      </p:sp>
    </p:spTree>
    <p:extLst>
      <p:ext uri="{BB962C8B-B14F-4D97-AF65-F5344CB8AC3E}">
        <p14:creationId xmlns:p14="http://schemas.microsoft.com/office/powerpoint/2010/main" val="260618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3" descr="A picture containing building, outdoor, sky, road&#10;&#10;Description automatically generated">
            <a:extLst>
              <a:ext uri="{FF2B5EF4-FFF2-40B4-BE49-F238E27FC236}">
                <a16:creationId xmlns:a16="http://schemas.microsoft.com/office/drawing/2014/main" id="{1878DD88-CD20-406A-9E2A-AE87A19AC9AF}"/>
              </a:ext>
            </a:extLst>
          </p:cNvPr>
          <p:cNvPicPr>
            <a:picLocks noGrp="1" noChangeAspect="1"/>
          </p:cNvPicPr>
          <p:nvPr>
            <p:ph type="pic" sz="quarter" idx="10"/>
          </p:nvPr>
        </p:nvPicPr>
        <p:blipFill rotWithShape="1">
          <a:blip r:embed="rId2"/>
          <a:srcRect t="11522" r="-1" b="33386"/>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9"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grpSp>
      <p:sp>
        <p:nvSpPr>
          <p:cNvPr id="5" name="TextBox 4">
            <a:extLst>
              <a:ext uri="{FF2B5EF4-FFF2-40B4-BE49-F238E27FC236}">
                <a16:creationId xmlns:a16="http://schemas.microsoft.com/office/drawing/2014/main" id="{40014B40-5271-46E4-8015-7D3CFDBA5B9D}"/>
              </a:ext>
            </a:extLst>
          </p:cNvPr>
          <p:cNvSpPr txBox="1"/>
          <p:nvPr/>
        </p:nvSpPr>
        <p:spPr>
          <a:xfrm>
            <a:off x="291632" y="268942"/>
            <a:ext cx="3590938" cy="63401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6DFAD"/>
                </a:solidFill>
                <a:effectLst/>
                <a:uLnTx/>
                <a:uFillTx/>
                <a:latin typeface="Arial" panose="020B0604020202020204"/>
                <a:ea typeface="+mn-ea"/>
                <a:cs typeface="+mn-cs"/>
              </a:rPr>
              <a:t>Virginia Criminal Sentencing Commission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6DFAD"/>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6DFAD"/>
                </a:solidFill>
                <a:effectLst/>
                <a:uLnTx/>
                <a:uFillTx/>
                <a:latin typeface="Arial" panose="020B0604020202020204"/>
                <a:ea typeface="+mn-ea"/>
                <a:cs typeface="+mn-cs"/>
              </a:rPr>
              <a:t>100 North 9</a:t>
            </a:r>
            <a:r>
              <a:rPr kumimoji="0" lang="en-US" sz="2000" b="0" i="0" u="none" strike="noStrike" kern="1200" cap="none" spc="0" normalizeH="0" baseline="30000" noProof="0" dirty="0">
                <a:ln>
                  <a:noFill/>
                </a:ln>
                <a:solidFill>
                  <a:srgbClr val="F6DFAD"/>
                </a:solidFill>
                <a:effectLst/>
                <a:uLnTx/>
                <a:uFillTx/>
                <a:latin typeface="Arial" panose="020B0604020202020204"/>
                <a:ea typeface="+mn-ea"/>
                <a:cs typeface="+mn-cs"/>
              </a:rPr>
              <a:t>th</a:t>
            </a:r>
            <a:r>
              <a:rPr kumimoji="0" lang="en-US" sz="2000" b="0" i="0" u="none" strike="noStrike" kern="1200" cap="none" spc="0" normalizeH="0" baseline="0" noProof="0" dirty="0">
                <a:ln>
                  <a:noFill/>
                </a:ln>
                <a:solidFill>
                  <a:srgbClr val="F6DFAD"/>
                </a:solidFill>
                <a:effectLst/>
                <a:uLnTx/>
                <a:uFillTx/>
                <a:latin typeface="Arial" panose="020B0604020202020204"/>
                <a:ea typeface="+mn-ea"/>
                <a:cs typeface="+mn-cs"/>
              </a:rPr>
              <a:t> Street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6DFAD"/>
                </a:solidFill>
                <a:effectLst/>
                <a:uLnTx/>
                <a:uFillTx/>
                <a:latin typeface="Arial" panose="020B0604020202020204"/>
                <a:ea typeface="+mn-ea"/>
                <a:cs typeface="+mn-cs"/>
              </a:rPr>
              <a:t>Richmond, VA 23219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6DFAD"/>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6DFAD"/>
                </a:solidFill>
                <a:effectLst/>
                <a:uLnTx/>
                <a:uFillTx/>
                <a:latin typeface="Arial" panose="020B0604020202020204"/>
                <a:ea typeface="+mn-ea"/>
                <a:cs typeface="+mn-cs"/>
              </a:rPr>
              <a:t>804.225.4398 (P)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6DFAD"/>
                </a:solidFill>
                <a:effectLst/>
                <a:uLnTx/>
                <a:uFillTx/>
                <a:latin typeface="Arial" panose="020B0604020202020204"/>
                <a:ea typeface="+mn-ea"/>
                <a:cs typeface="+mn-cs"/>
              </a:rPr>
              <a:t>804.393.9588 (T)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6DFAD"/>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6DFAD"/>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6DFAD"/>
                </a:solidFill>
                <a:effectLst/>
                <a:uLnTx/>
                <a:uFillTx/>
                <a:latin typeface="Arial" panose="020B0604020202020204"/>
                <a:ea typeface="+mn-ea"/>
                <a:cs typeface="+mn-cs"/>
              </a:rPr>
              <a:t>www.vcsc.virginia.gov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6DFAD"/>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6DFAD"/>
                </a:solidFill>
                <a:effectLst/>
                <a:uLnTx/>
                <a:uFillTx/>
                <a:latin typeface="Arial" panose="020B0604020202020204"/>
                <a:ea typeface="+mn-ea"/>
                <a:cs typeface="+mn-cs"/>
              </a:rPr>
              <a:t>mobile.vcsc.virginia.gov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6DFAD"/>
                </a:solidFill>
                <a:effectLst/>
                <a:uLnTx/>
                <a:uFillTx/>
                <a:latin typeface="Arial" panose="020B0604020202020204"/>
                <a:ea typeface="+mn-ea"/>
                <a:cs typeface="+mn-cs"/>
              </a:rPr>
              <a:t>Text VCSC to 804.656.5111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6DFAD"/>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DEFBFA"/>
                </a:solidFill>
                <a:effectLst/>
                <a:uLnTx/>
                <a:uFillTx/>
                <a:latin typeface="Berlin Sans FB" panose="020E0602020502020306" pitchFamily="34" charset="0"/>
                <a:ea typeface="+mn-ea"/>
                <a:cs typeface="+mn-cs"/>
              </a:rPr>
              <a:t>SWIFT</a:t>
            </a:r>
            <a:r>
              <a:rPr kumimoji="0" lang="en-US" sz="2000" b="0" i="0" u="none" strike="noStrike" kern="1200" cap="none" spc="0" normalizeH="0" baseline="0" noProof="0" dirty="0">
                <a:ln>
                  <a:noFill/>
                </a:ln>
                <a:solidFill>
                  <a:srgbClr val="DEFBFA"/>
                </a:solidFill>
                <a:effectLst/>
                <a:uLnTx/>
                <a:uFillTx/>
                <a:latin typeface="Arial" panose="020B0604020202020204"/>
                <a:ea typeface="+mn-ea"/>
                <a:cs typeface="+mn-cs"/>
              </a:rPr>
              <a:t>@vcsc.virginia.gov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6DFAD"/>
              </a:solidFill>
              <a:effectLst/>
              <a:uLnTx/>
              <a:uFillTx/>
              <a:latin typeface="Arial" panose="020B0604020202020204"/>
              <a:ea typeface="+mn-ea"/>
              <a:cs typeface="+mn-cs"/>
            </a:endParaRPr>
          </a:p>
        </p:txBody>
      </p:sp>
      <p:pic>
        <p:nvPicPr>
          <p:cNvPr id="19" name="Picture 18" descr="Qr code&#10;&#10;Description automatically generated">
            <a:extLst>
              <a:ext uri="{FF2B5EF4-FFF2-40B4-BE49-F238E27FC236}">
                <a16:creationId xmlns:a16="http://schemas.microsoft.com/office/drawing/2014/main" id="{C83A1CBE-6459-4BE9-BAEE-5F7B3F974C01}"/>
              </a:ext>
            </a:extLst>
          </p:cNvPr>
          <p:cNvPicPr/>
          <p:nvPr/>
        </p:nvPicPr>
        <p:blipFill>
          <a:blip r:embed="rId4">
            <a:extLst>
              <a:ext uri="{28A0092B-C50C-407E-A947-70E740481C1C}">
                <a14:useLocalDpi xmlns:a14="http://schemas.microsoft.com/office/drawing/2010/main" val="0"/>
              </a:ext>
            </a:extLst>
          </a:blip>
          <a:stretch>
            <a:fillRect/>
          </a:stretch>
        </p:blipFill>
        <p:spPr>
          <a:xfrm>
            <a:off x="3131678" y="5149850"/>
            <a:ext cx="487822" cy="444500"/>
          </a:xfrm>
          <a:prstGeom prst="rect">
            <a:avLst/>
          </a:prstGeom>
        </p:spPr>
      </p:pic>
    </p:spTree>
    <p:extLst>
      <p:ext uri="{BB962C8B-B14F-4D97-AF65-F5344CB8AC3E}">
        <p14:creationId xmlns:p14="http://schemas.microsoft.com/office/powerpoint/2010/main" val="4147343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B58F182B-D0F3-4530-AC4F-BDEFA73C7D1C}"/>
              </a:ext>
            </a:extLst>
          </p:cNvPr>
          <p:cNvPicPr>
            <a:picLocks noGrp="1" noChangeAspect="1"/>
          </p:cNvPicPr>
          <p:nvPr>
            <p:ph type="pic" sz="quarter" idx="4294967295"/>
          </p:nvPr>
        </p:nvPicPr>
        <p:blipFill rotWithShape="1">
          <a:blip r:embed="rId2">
            <a:extLst>
              <a:ext uri="{837473B0-CC2E-450A-ABE3-18F120FF3D39}">
                <a1611:picAttrSrcUrl xmlns:a1611="http://schemas.microsoft.com/office/drawing/2016/11/main" r:id="rId3"/>
              </a:ext>
            </a:extLst>
          </a:blip>
          <a:srcRect l="26411" r="21713"/>
          <a:stretch/>
        </p:blipFill>
        <p:spPr>
          <a:xfrm>
            <a:off x="685801" y="914400"/>
            <a:ext cx="4050174" cy="5029200"/>
          </a:xfrm>
        </p:spPr>
      </p:pic>
      <p:sp>
        <p:nvSpPr>
          <p:cNvPr id="135" name="Rectangle 134">
            <a:extLst>
              <a:ext uri="{FF2B5EF4-FFF2-40B4-BE49-F238E27FC236}">
                <a16:creationId xmlns:a16="http://schemas.microsoft.com/office/drawing/2014/main" id="{4A7E5B3C-C59E-4227-9C31-12664364C659}"/>
              </a:ext>
            </a:extLst>
          </p:cNvPr>
          <p:cNvSpPr/>
          <p:nvPr/>
        </p:nvSpPr>
        <p:spPr>
          <a:xfrm>
            <a:off x="4745165" y="943961"/>
            <a:ext cx="7713133" cy="5029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a:spLocks/>
          </p:cNvSpPr>
          <p:nvPr/>
        </p:nvSpPr>
        <p:spPr bwMode="auto">
          <a:xfrm>
            <a:off x="2660298" y="2934932"/>
            <a:ext cx="7203170"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7"/>
          <p:cNvSpPr>
            <a:spLocks/>
          </p:cNvSpPr>
          <p:nvPr/>
        </p:nvSpPr>
        <p:spPr bwMode="auto">
          <a:xfrm>
            <a:off x="2660298" y="4456187"/>
            <a:ext cx="7203170"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3">
            <a:extLst>
              <a:ext uri="{FF2B5EF4-FFF2-40B4-BE49-F238E27FC236}">
                <a16:creationId xmlns:a16="http://schemas.microsoft.com/office/drawing/2014/main" id="{451FC258-07F9-4D9A-AC82-85CAC133E843}"/>
              </a:ext>
            </a:extLst>
          </p:cNvPr>
          <p:cNvSpPr>
            <a:spLocks noChangeAspect="1" noChangeArrowheads="1" noTextEdit="1"/>
          </p:cNvSpPr>
          <p:nvPr/>
        </p:nvSpPr>
        <p:spPr bwMode="auto">
          <a:xfrm>
            <a:off x="3352800" y="5423338"/>
            <a:ext cx="784995" cy="55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TextBox 41">
            <a:extLst>
              <a:ext uri="{FF2B5EF4-FFF2-40B4-BE49-F238E27FC236}">
                <a16:creationId xmlns:a16="http://schemas.microsoft.com/office/drawing/2014/main" id="{6132051C-C31C-4422-A3AA-8E657AC01290}"/>
              </a:ext>
            </a:extLst>
          </p:cNvPr>
          <p:cNvSpPr txBox="1"/>
          <p:nvPr/>
        </p:nvSpPr>
        <p:spPr>
          <a:xfrm>
            <a:off x="2895599" y="0"/>
            <a:ext cx="8915397" cy="646331"/>
          </a:xfrm>
          <a:prstGeom prst="rect">
            <a:avLst/>
          </a:prstGeom>
          <a:noFill/>
          <a:ln>
            <a:noFill/>
          </a:ln>
        </p:spPr>
        <p:txBody>
          <a:bodyPr wrap="square" rtlCol="0">
            <a:spAutoFit/>
          </a:bodyPr>
          <a:lstStyle/>
          <a:p>
            <a:r>
              <a:rPr lang="en-US" sz="3600" b="1" spc="-100" dirty="0">
                <a:ln w="19050">
                  <a:noFill/>
                  <a:round/>
                </a:ln>
                <a:latin typeface="Century Gothic" panose="020B0502020202020204" pitchFamily="34" charset="0"/>
                <a:ea typeface="Tahoma" panose="020B0604030504040204" pitchFamily="34" charset="0"/>
                <a:cs typeface="Tahoma" panose="020B0604030504040204" pitchFamily="34" charset="0"/>
              </a:rPr>
              <a:t>What’s New 2022 – Sentencing Guidelines</a:t>
            </a:r>
          </a:p>
        </p:txBody>
      </p:sp>
      <p:sp>
        <p:nvSpPr>
          <p:cNvPr id="20" name="Rectangle 19">
            <a:extLst>
              <a:ext uri="{FF2B5EF4-FFF2-40B4-BE49-F238E27FC236}">
                <a16:creationId xmlns:a16="http://schemas.microsoft.com/office/drawing/2014/main" id="{E2AA9636-CF93-47E4-827B-D3478C1891BE}"/>
              </a:ext>
            </a:extLst>
          </p:cNvPr>
          <p:cNvSpPr/>
          <p:nvPr/>
        </p:nvSpPr>
        <p:spPr>
          <a:xfrm>
            <a:off x="812" y="0"/>
            <a:ext cx="685800" cy="6858000"/>
          </a:xfrm>
          <a:prstGeom prst="rect">
            <a:avLst/>
          </a:prstGeom>
          <a:solidFill>
            <a:schemeClr val="accent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B9C9ABC-1218-4918-A4B9-166245C9ABF7}"/>
              </a:ext>
            </a:extLst>
          </p:cNvPr>
          <p:cNvSpPr/>
          <p:nvPr/>
        </p:nvSpPr>
        <p:spPr>
          <a:xfrm>
            <a:off x="11811000" y="0"/>
            <a:ext cx="381000" cy="3124200"/>
          </a:xfrm>
          <a:prstGeom prst="rect">
            <a:avLst/>
          </a:prstGeom>
          <a:solidFill>
            <a:schemeClr val="accent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6B438D76-9BF4-40A0-A2F8-C070BE00D979}"/>
              </a:ext>
            </a:extLst>
          </p:cNvPr>
          <p:cNvCxnSpPr/>
          <p:nvPr/>
        </p:nvCxnSpPr>
        <p:spPr>
          <a:xfrm>
            <a:off x="6030363" y="1247697"/>
            <a:ext cx="0" cy="720067"/>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A70CD99-D930-4D57-A84B-10AC34E01CC5}"/>
              </a:ext>
            </a:extLst>
          </p:cNvPr>
          <p:cNvCxnSpPr/>
          <p:nvPr/>
        </p:nvCxnSpPr>
        <p:spPr>
          <a:xfrm>
            <a:off x="6032038" y="2423282"/>
            <a:ext cx="0" cy="720067"/>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3C1328A-87F8-4C6E-9C96-94279D7689F8}"/>
              </a:ext>
            </a:extLst>
          </p:cNvPr>
          <p:cNvSpPr txBox="1"/>
          <p:nvPr/>
        </p:nvSpPr>
        <p:spPr>
          <a:xfrm rot="21584867">
            <a:off x="6229938" y="1203073"/>
            <a:ext cx="4299279" cy="446276"/>
          </a:xfrm>
          <a:prstGeom prst="rect">
            <a:avLst/>
          </a:prstGeom>
          <a:noFill/>
          <a:ln>
            <a:noFill/>
          </a:ln>
        </p:spPr>
        <p:txBody>
          <a:bodyPr wrap="square" rtlCol="0">
            <a:spAutoFit/>
          </a:bodyPr>
          <a:lstStyle/>
          <a:p>
            <a:r>
              <a:rPr lang="en-US" sz="2300" b="1" dirty="0">
                <a:ln w="19050">
                  <a:noFill/>
                  <a:round/>
                </a:ln>
                <a:latin typeface="Century Gothic" panose="020B0502020202020204" pitchFamily="34" charset="0"/>
                <a:ea typeface="Tahoma" panose="020B0604030504040204" pitchFamily="34" charset="0"/>
                <a:cs typeface="Arial" panose="020B0604020202020204" pitchFamily="34" charset="0"/>
              </a:rPr>
              <a:t>MANDATORY MINIMUM FIELD</a:t>
            </a:r>
            <a:endParaRPr lang="en-US" sz="2300" dirty="0">
              <a:ln w="19050">
                <a:noFill/>
                <a:round/>
              </a:ln>
              <a:latin typeface="Century Gothic" panose="020B0502020202020204" pitchFamily="34" charset="0"/>
              <a:ea typeface="Tahoma" panose="020B060403050404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1A24A1F4-4A84-415C-9B4C-B8F5E0F97935}"/>
              </a:ext>
            </a:extLst>
          </p:cNvPr>
          <p:cNvSpPr txBox="1"/>
          <p:nvPr/>
        </p:nvSpPr>
        <p:spPr>
          <a:xfrm rot="21584867">
            <a:off x="6216374" y="1551444"/>
            <a:ext cx="4451685" cy="553998"/>
          </a:xfrm>
          <a:prstGeom prst="rect">
            <a:avLst/>
          </a:prstGeom>
          <a:noFill/>
          <a:ln>
            <a:noFill/>
          </a:ln>
        </p:spPr>
        <p:txBody>
          <a:bodyPr wrap="square" rtlCol="0">
            <a:spAutoFit/>
          </a:bodyPr>
          <a:lstStyle/>
          <a:p>
            <a:pPr>
              <a:lnSpc>
                <a:spcPts val="1800"/>
              </a:lnSpc>
            </a:pPr>
            <a:r>
              <a:rPr lang="en-US" sz="1500" b="1" dirty="0">
                <a:ln w="19050">
                  <a:noFill/>
                  <a:round/>
                </a:ln>
                <a:solidFill>
                  <a:srgbClr val="1C1C1C"/>
                </a:solidFill>
                <a:latin typeface="Calibri" panose="020F0502020204030204" pitchFamily="34" charset="0"/>
                <a:ea typeface="Tahoma" panose="020B0604030504040204" pitchFamily="34" charset="0"/>
                <a:cs typeface="Calibri" panose="020F0502020204030204" pitchFamily="34" charset="0"/>
              </a:rPr>
              <a:t>SWIFT will Calculate the Total Mandatory Minimums in a Sentencing Event</a:t>
            </a:r>
            <a:endParaRPr lang="en-US" sz="1500" dirty="0">
              <a:ln w="19050">
                <a:noFill/>
                <a:round/>
              </a:ln>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5FA6C315-94DA-41ED-9BBF-1CD863068530}"/>
              </a:ext>
            </a:extLst>
          </p:cNvPr>
          <p:cNvSpPr txBox="1"/>
          <p:nvPr/>
        </p:nvSpPr>
        <p:spPr>
          <a:xfrm rot="21584867">
            <a:off x="6229931" y="2283660"/>
            <a:ext cx="5874519" cy="446276"/>
          </a:xfrm>
          <a:prstGeom prst="rect">
            <a:avLst/>
          </a:prstGeom>
          <a:noFill/>
          <a:ln>
            <a:noFill/>
          </a:ln>
        </p:spPr>
        <p:txBody>
          <a:bodyPr wrap="square" rtlCol="0">
            <a:spAutoFit/>
          </a:bodyPr>
          <a:lstStyle/>
          <a:p>
            <a:r>
              <a:rPr lang="en-US" sz="2300" b="1" dirty="0">
                <a:ln w="19050">
                  <a:noFill/>
                  <a:round/>
                </a:ln>
                <a:latin typeface="Century Gothic" panose="020B0502020202020204" pitchFamily="34" charset="0"/>
                <a:ea typeface="Tahoma" panose="020B0604030504040204" pitchFamily="34" charset="0"/>
                <a:cs typeface="Arial" panose="020B0604020202020204" pitchFamily="34" charset="0"/>
              </a:rPr>
              <a:t>MODIFICATION OF RECOMMENDATION</a:t>
            </a:r>
            <a:endParaRPr lang="en-US" sz="2300" dirty="0">
              <a:ln w="19050">
                <a:noFill/>
                <a:round/>
              </a:ln>
              <a:latin typeface="Century Gothic" panose="020B0502020202020204" pitchFamily="34" charset="0"/>
              <a:ea typeface="Tahoma" panose="020B060403050404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037AEF2E-C3EC-46A1-A2C2-C93826616F02}"/>
              </a:ext>
            </a:extLst>
          </p:cNvPr>
          <p:cNvSpPr txBox="1"/>
          <p:nvPr/>
        </p:nvSpPr>
        <p:spPr>
          <a:xfrm rot="21584867">
            <a:off x="6244286" y="2679678"/>
            <a:ext cx="5498796" cy="784830"/>
          </a:xfrm>
          <a:prstGeom prst="rect">
            <a:avLst/>
          </a:prstGeom>
          <a:noFill/>
          <a:ln>
            <a:noFill/>
          </a:ln>
        </p:spPr>
        <p:txBody>
          <a:bodyPr wrap="square" rtlCol="0">
            <a:spAutoFit/>
          </a:bodyPr>
          <a:lstStyle/>
          <a:p>
            <a:pPr>
              <a:lnSpc>
                <a:spcPts val="1800"/>
              </a:lnSpc>
            </a:pPr>
            <a:r>
              <a:rPr lang="en-US" sz="1500" b="1" dirty="0">
                <a:ln w="19050">
                  <a:noFill/>
                  <a:round/>
                </a:ln>
                <a:solidFill>
                  <a:srgbClr val="1C1C1C"/>
                </a:solidFill>
                <a:latin typeface="Calibri" panose="020F0502020204030204" pitchFamily="34" charset="0"/>
                <a:ea typeface="Tahoma" panose="020B0604030504040204" pitchFamily="34" charset="0"/>
                <a:cs typeface="Calibri" panose="020F0502020204030204" pitchFamily="34" charset="0"/>
              </a:rPr>
              <a:t>SWIFT will Adjust Substantial Assistance, Acceptance of Responsibility or Expression of Remorse Recommendation for Mandatory Minimums and Sex Offender Risk Assessments</a:t>
            </a:r>
          </a:p>
        </p:txBody>
      </p:sp>
      <p:cxnSp>
        <p:nvCxnSpPr>
          <p:cNvPr id="37" name="Straight Connector 36">
            <a:extLst>
              <a:ext uri="{FF2B5EF4-FFF2-40B4-BE49-F238E27FC236}">
                <a16:creationId xmlns:a16="http://schemas.microsoft.com/office/drawing/2014/main" id="{A77515CF-7BA3-4AA2-B7CB-8AE89D6B8B51}"/>
              </a:ext>
            </a:extLst>
          </p:cNvPr>
          <p:cNvCxnSpPr/>
          <p:nvPr/>
        </p:nvCxnSpPr>
        <p:spPr>
          <a:xfrm>
            <a:off x="6030329" y="3666640"/>
            <a:ext cx="0" cy="720067"/>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8EEC13F-2417-496D-B66F-627CF087A6FB}"/>
              </a:ext>
            </a:extLst>
          </p:cNvPr>
          <p:cNvSpPr txBox="1"/>
          <p:nvPr/>
        </p:nvSpPr>
        <p:spPr>
          <a:xfrm rot="21584867">
            <a:off x="6229898" y="3619192"/>
            <a:ext cx="5582149" cy="446276"/>
          </a:xfrm>
          <a:prstGeom prst="rect">
            <a:avLst/>
          </a:prstGeom>
          <a:noFill/>
          <a:ln>
            <a:noFill/>
          </a:ln>
        </p:spPr>
        <p:txBody>
          <a:bodyPr wrap="square" rtlCol="0">
            <a:spAutoFit/>
          </a:bodyPr>
          <a:lstStyle/>
          <a:p>
            <a:r>
              <a:rPr lang="en-US" sz="2300" b="1" dirty="0">
                <a:ln w="19050">
                  <a:noFill/>
                  <a:round/>
                </a:ln>
                <a:latin typeface="Century Gothic" panose="020B0502020202020204" pitchFamily="34" charset="0"/>
                <a:ea typeface="Tahoma" panose="020B0604030504040204" pitchFamily="34" charset="0"/>
                <a:cs typeface="Arial" panose="020B0604020202020204" pitchFamily="34" charset="0"/>
              </a:rPr>
              <a:t>EARNED SENTENCE CREDIT</a:t>
            </a:r>
            <a:endParaRPr lang="en-US" sz="2300" dirty="0">
              <a:ln w="19050">
                <a:noFill/>
                <a:round/>
              </a:ln>
              <a:latin typeface="Century Gothic" panose="020B0502020202020204" pitchFamily="34" charset="0"/>
              <a:ea typeface="Tahoma" panose="020B060403050404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43685830-DD5D-4298-BAEA-B98C8C81737F}"/>
              </a:ext>
            </a:extLst>
          </p:cNvPr>
          <p:cNvSpPr txBox="1"/>
          <p:nvPr/>
        </p:nvSpPr>
        <p:spPr>
          <a:xfrm rot="21584867">
            <a:off x="6240536" y="3938786"/>
            <a:ext cx="5525962" cy="784830"/>
          </a:xfrm>
          <a:prstGeom prst="rect">
            <a:avLst/>
          </a:prstGeom>
          <a:noFill/>
          <a:ln>
            <a:noFill/>
          </a:ln>
        </p:spPr>
        <p:txBody>
          <a:bodyPr wrap="square" rtlCol="0">
            <a:spAutoFit/>
          </a:bodyPr>
          <a:lstStyle/>
          <a:p>
            <a:pPr>
              <a:lnSpc>
                <a:spcPts val="1800"/>
              </a:lnSpc>
            </a:pPr>
            <a:r>
              <a:rPr lang="en-US" sz="1500" b="1" dirty="0">
                <a:ln w="19050">
                  <a:noFill/>
                  <a:round/>
                </a:ln>
                <a:solidFill>
                  <a:srgbClr val="1C1C1C"/>
                </a:solidFill>
                <a:latin typeface="Calibri" panose="020F0502020204030204" pitchFamily="34" charset="0"/>
                <a:ea typeface="Tahoma" panose="020B0604030504040204" pitchFamily="34" charset="0"/>
                <a:cs typeface="Calibri" panose="020F0502020204030204" pitchFamily="34" charset="0"/>
              </a:rPr>
              <a:t>VCC Book and Databases will Distinguish Offenses that Require Defendants to Serve 85% vs 65%.  SWIFT will Identify Offenses in the Future</a:t>
            </a:r>
            <a:endParaRPr lang="en-US" sz="1500" dirty="0">
              <a:ln w="19050">
                <a:noFill/>
                <a:round/>
              </a:ln>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527F92D-EA3D-4F6C-9120-D6E2FDE9FEC4}"/>
              </a:ext>
            </a:extLst>
          </p:cNvPr>
          <p:cNvPicPr>
            <a:picLocks noChangeAspect="1"/>
          </p:cNvPicPr>
          <p:nvPr/>
        </p:nvPicPr>
        <p:blipFill>
          <a:blip r:embed="rId4">
            <a:extLst>
              <a:ext uri="{837473B0-CC2E-450A-ABE3-18F120FF3D39}">
                <a1611:picAttrSrcUrl xmlns:a1611="http://schemas.microsoft.com/office/drawing/2016/11/main" r:id="rId5"/>
              </a:ext>
            </a:extLst>
          </a:blip>
          <a:srcRect/>
          <a:stretch/>
        </p:blipFill>
        <p:spPr>
          <a:xfrm>
            <a:off x="4835621" y="1307641"/>
            <a:ext cx="1080100" cy="7200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 name="Picture 43">
            <a:extLst>
              <a:ext uri="{FF2B5EF4-FFF2-40B4-BE49-F238E27FC236}">
                <a16:creationId xmlns:a16="http://schemas.microsoft.com/office/drawing/2014/main" id="{46E9BE99-6DC1-4A15-9019-A45E52651C5B}"/>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b="7732"/>
          <a:stretch/>
        </p:blipFill>
        <p:spPr>
          <a:xfrm>
            <a:off x="4835621" y="2451136"/>
            <a:ext cx="1069051" cy="7200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 name="Picture 48">
            <a:extLst>
              <a:ext uri="{FF2B5EF4-FFF2-40B4-BE49-F238E27FC236}">
                <a16:creationId xmlns:a16="http://schemas.microsoft.com/office/drawing/2014/main" id="{53B0753C-7A48-4CB6-BCF7-69E771E18C25}"/>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17609"/>
          <a:stretch/>
        </p:blipFill>
        <p:spPr>
          <a:xfrm>
            <a:off x="4835621" y="3712937"/>
            <a:ext cx="1094375" cy="746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FBC75C4F-BFAB-4F63-9841-6257E383AEEB}"/>
              </a:ext>
            </a:extLst>
          </p:cNvPr>
          <p:cNvSpPr txBox="1"/>
          <p:nvPr/>
        </p:nvSpPr>
        <p:spPr>
          <a:xfrm>
            <a:off x="1524000" y="6336841"/>
            <a:ext cx="10309618" cy="369332"/>
          </a:xfrm>
          <a:prstGeom prst="rect">
            <a:avLst/>
          </a:prstGeom>
          <a:noFill/>
        </p:spPr>
        <p:txBody>
          <a:bodyPr wrap="square" rtlCol="0">
            <a:spAutoFit/>
          </a:bodyPr>
          <a:lstStyle/>
          <a:p>
            <a:r>
              <a:rPr lang="en-US" dirty="0"/>
              <a:t>Several changes were made to SWIFT and the VCC book at the request of guidelines preparers </a:t>
            </a:r>
          </a:p>
        </p:txBody>
      </p:sp>
      <p:sp>
        <p:nvSpPr>
          <p:cNvPr id="29" name="TextBox 28">
            <a:extLst>
              <a:ext uri="{FF2B5EF4-FFF2-40B4-BE49-F238E27FC236}">
                <a16:creationId xmlns:a16="http://schemas.microsoft.com/office/drawing/2014/main" id="{495CB1C6-3934-46A5-B5E2-4E653399F504}"/>
              </a:ext>
            </a:extLst>
          </p:cNvPr>
          <p:cNvSpPr txBox="1"/>
          <p:nvPr/>
        </p:nvSpPr>
        <p:spPr>
          <a:xfrm rot="21584867">
            <a:off x="6277863" y="4809803"/>
            <a:ext cx="5582149" cy="446276"/>
          </a:xfrm>
          <a:prstGeom prst="rect">
            <a:avLst/>
          </a:prstGeom>
          <a:noFill/>
          <a:ln>
            <a:noFill/>
          </a:ln>
        </p:spPr>
        <p:txBody>
          <a:bodyPr wrap="square" rtlCol="0">
            <a:spAutoFit/>
          </a:bodyPr>
          <a:lstStyle/>
          <a:p>
            <a:r>
              <a:rPr lang="en-US" sz="2300" b="1" dirty="0">
                <a:ln w="19050">
                  <a:noFill/>
                  <a:round/>
                </a:ln>
                <a:latin typeface="Century Gothic" panose="020B0502020202020204" pitchFamily="34" charset="0"/>
                <a:ea typeface="Tahoma" panose="020B0604030504040204" pitchFamily="34" charset="0"/>
                <a:cs typeface="Arial" panose="020B0604020202020204" pitchFamily="34" charset="0"/>
              </a:rPr>
              <a:t>AGGRAVATED MURDER</a:t>
            </a:r>
            <a:endParaRPr lang="en-US" sz="2300" dirty="0">
              <a:ln w="19050">
                <a:noFill/>
                <a:round/>
              </a:ln>
              <a:latin typeface="Century Gothic" panose="020B0502020202020204" pitchFamily="34" charset="0"/>
              <a:ea typeface="Tahoma" panose="020B060403050404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F14EC36E-EFA9-4828-8187-7357A32B6011}"/>
              </a:ext>
            </a:extLst>
          </p:cNvPr>
          <p:cNvSpPr txBox="1"/>
          <p:nvPr/>
        </p:nvSpPr>
        <p:spPr>
          <a:xfrm rot="21584867">
            <a:off x="6305955" y="5101920"/>
            <a:ext cx="5525962" cy="784830"/>
          </a:xfrm>
          <a:prstGeom prst="rect">
            <a:avLst/>
          </a:prstGeom>
          <a:noFill/>
          <a:ln>
            <a:noFill/>
          </a:ln>
        </p:spPr>
        <p:txBody>
          <a:bodyPr wrap="square" rtlCol="0">
            <a:spAutoFit/>
          </a:bodyPr>
          <a:lstStyle/>
          <a:p>
            <a:pPr>
              <a:lnSpc>
                <a:spcPts val="1800"/>
              </a:lnSpc>
            </a:pPr>
            <a:r>
              <a:rPr lang="en-US" sz="1500" b="1" dirty="0">
                <a:ln w="19050">
                  <a:noFill/>
                  <a:round/>
                </a:ln>
                <a:solidFill>
                  <a:srgbClr val="1C1C1C"/>
                </a:solidFill>
                <a:latin typeface="Calibri" panose="020F0502020204030204" pitchFamily="34" charset="0"/>
                <a:ea typeface="Tahoma" panose="020B0604030504040204" pitchFamily="34" charset="0"/>
                <a:cs typeface="Calibri" panose="020F0502020204030204" pitchFamily="34" charset="0"/>
              </a:rPr>
              <a:t>If aggravated murder is part of the sentencing event, there will be no guidelines recommendation.  Only the cover sheet and case details worksheet is completed.</a:t>
            </a:r>
            <a:endParaRPr lang="en-US" sz="1500" dirty="0">
              <a:ln w="19050">
                <a:noFill/>
                <a:round/>
              </a:ln>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F72B2D19-B021-4549-8450-E01841539F9C}"/>
              </a:ext>
            </a:extLst>
          </p:cNvPr>
          <p:cNvPicPr>
            <a:picLocks noChangeAspect="1"/>
          </p:cNvPicPr>
          <p:nvPr/>
        </p:nvPicPr>
        <p:blipFill rotWithShape="1">
          <a:blip r:embed="rId10">
            <a:extLst>
              <a:ext uri="{837473B0-CC2E-450A-ABE3-18F120FF3D39}">
                <a1611:picAttrSrcUrl xmlns:a1611="http://schemas.microsoft.com/office/drawing/2016/11/main" r:id="rId11"/>
              </a:ext>
            </a:extLst>
          </a:blip>
          <a:srcRect t="-131" r="35384" b="131"/>
          <a:stretch/>
        </p:blipFill>
        <p:spPr>
          <a:xfrm>
            <a:off x="4876800" y="4968064"/>
            <a:ext cx="1094375" cy="746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2" name="Straight Connector 31">
            <a:extLst>
              <a:ext uri="{FF2B5EF4-FFF2-40B4-BE49-F238E27FC236}">
                <a16:creationId xmlns:a16="http://schemas.microsoft.com/office/drawing/2014/main" id="{6C486AFC-984A-4111-9254-F832D839CAC0}"/>
              </a:ext>
            </a:extLst>
          </p:cNvPr>
          <p:cNvCxnSpPr/>
          <p:nvPr/>
        </p:nvCxnSpPr>
        <p:spPr>
          <a:xfrm>
            <a:off x="6050927" y="4969040"/>
            <a:ext cx="0" cy="720067"/>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01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Textbox">
            <a:extLst>
              <a:ext uri="{FF2B5EF4-FFF2-40B4-BE49-F238E27FC236}">
                <a16:creationId xmlns:a16="http://schemas.microsoft.com/office/drawing/2014/main" id="{2349D219-5167-402C-BB83-D8BC60DBD4BD}"/>
              </a:ext>
            </a:extLst>
          </p:cNvPr>
          <p:cNvSpPr txBox="1"/>
          <p:nvPr/>
        </p:nvSpPr>
        <p:spPr>
          <a:xfrm>
            <a:off x="5130085" y="826736"/>
            <a:ext cx="6705600" cy="2489592"/>
          </a:xfrm>
          <a:prstGeom prst="rect">
            <a:avLst/>
          </a:prstGeom>
          <a:noFill/>
          <a:ln>
            <a:noFill/>
          </a:ln>
        </p:spPr>
        <p:txBody>
          <a:bodyPr wrap="square" rtlCol="0">
            <a:spAutoFit/>
          </a:bodyPr>
          <a:lstStyle/>
          <a:p>
            <a:pPr>
              <a:lnSpc>
                <a:spcPts val="2100"/>
              </a:lnSpc>
            </a:pPr>
            <a:r>
              <a:rPr lang="en-US" sz="1400" b="1" spc="50" dirty="0">
                <a:latin typeface="Arial" panose="020B0604020202020204" pitchFamily="34" charset="0"/>
                <a:cs typeface="Arial" panose="020B0604020202020204" pitchFamily="34" charset="0"/>
              </a:rPr>
              <a:t>Request: </a:t>
            </a:r>
            <a:r>
              <a:rPr lang="en-US" sz="1400" spc="50" dirty="0">
                <a:latin typeface="Arial" panose="020B0604020202020204" pitchFamily="34" charset="0"/>
                <a:cs typeface="Arial" panose="020B0604020202020204" pitchFamily="34" charset="0"/>
              </a:rPr>
              <a:t>Users wanted SWIFT to identify and calculate the mandatory minimums in a sentencing event.  Attorneys requested that the guidelines recommendation not be modified, but instead a field be added to identify the sum of all mandatory minimums in the event.</a:t>
            </a:r>
            <a:endParaRPr lang="en-US" sz="1400" b="1" u="sng" spc="50" dirty="0">
              <a:latin typeface="Arial" panose="020B0604020202020204" pitchFamily="34" charset="0"/>
              <a:cs typeface="Arial" panose="020B0604020202020204" pitchFamily="34" charset="0"/>
            </a:endParaRPr>
          </a:p>
          <a:p>
            <a:pPr>
              <a:lnSpc>
                <a:spcPts val="2100"/>
              </a:lnSpc>
            </a:pPr>
            <a:r>
              <a:rPr lang="en-US" sz="1400" b="1" u="sng" spc="50" dirty="0">
                <a:latin typeface="Arial" panose="020B0604020202020204" pitchFamily="34" charset="0"/>
                <a:cs typeface="Arial" panose="020B0604020202020204" pitchFamily="34" charset="0"/>
              </a:rPr>
              <a:t>Solution</a:t>
            </a:r>
          </a:p>
          <a:p>
            <a:pPr>
              <a:lnSpc>
                <a:spcPts val="2100"/>
              </a:lnSpc>
            </a:pPr>
            <a:r>
              <a:rPr lang="en-US" sz="1400" spc="50" dirty="0">
                <a:latin typeface="Arial" panose="020B0604020202020204" pitchFamily="34" charset="0"/>
                <a:cs typeface="Arial" panose="020B0604020202020204" pitchFamily="34" charset="0"/>
              </a:rPr>
              <a:t>Calculate mandatory minimums for completed offenses and allow for a manual override when the mandatory sentence is not required by statute.  The manual override is not used if the judge decides to run mandatory minimums concurrent to one another.</a:t>
            </a:r>
          </a:p>
        </p:txBody>
      </p:sp>
      <p:sp>
        <p:nvSpPr>
          <p:cNvPr id="6" name="Freeform 5"/>
          <p:cNvSpPr>
            <a:spLocks/>
          </p:cNvSpPr>
          <p:nvPr/>
        </p:nvSpPr>
        <p:spPr bwMode="auto">
          <a:xfrm>
            <a:off x="2660298" y="2934932"/>
            <a:ext cx="7203170"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7"/>
          <p:cNvSpPr>
            <a:spLocks/>
          </p:cNvSpPr>
          <p:nvPr/>
        </p:nvSpPr>
        <p:spPr bwMode="auto">
          <a:xfrm>
            <a:off x="2660298" y="4456187"/>
            <a:ext cx="7203170"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3">
            <a:extLst>
              <a:ext uri="{FF2B5EF4-FFF2-40B4-BE49-F238E27FC236}">
                <a16:creationId xmlns:a16="http://schemas.microsoft.com/office/drawing/2014/main" id="{451FC258-07F9-4D9A-AC82-85CAC133E843}"/>
              </a:ext>
            </a:extLst>
          </p:cNvPr>
          <p:cNvSpPr>
            <a:spLocks noChangeAspect="1" noChangeArrowheads="1" noTextEdit="1"/>
          </p:cNvSpPr>
          <p:nvPr/>
        </p:nvSpPr>
        <p:spPr bwMode="auto">
          <a:xfrm>
            <a:off x="3352800" y="5423338"/>
            <a:ext cx="784995" cy="55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TextBox 29">
            <a:extLst>
              <a:ext uri="{FF2B5EF4-FFF2-40B4-BE49-F238E27FC236}">
                <a16:creationId xmlns:a16="http://schemas.microsoft.com/office/drawing/2014/main" id="{6132051C-C31C-4422-A3AA-8E657AC01290}"/>
              </a:ext>
            </a:extLst>
          </p:cNvPr>
          <p:cNvSpPr txBox="1"/>
          <p:nvPr/>
        </p:nvSpPr>
        <p:spPr>
          <a:xfrm>
            <a:off x="5105400" y="152400"/>
            <a:ext cx="7010400" cy="707886"/>
          </a:xfrm>
          <a:prstGeom prst="rect">
            <a:avLst/>
          </a:prstGeom>
          <a:noFill/>
          <a:ln>
            <a:noFill/>
          </a:ln>
        </p:spPr>
        <p:txBody>
          <a:bodyPr wrap="square" rtlCol="0">
            <a:spAutoFit/>
          </a:bodyPr>
          <a:lstStyle/>
          <a:p>
            <a:r>
              <a:rPr lang="en-US" sz="4000" b="1" spc="-100" dirty="0">
                <a:ln w="19050">
                  <a:noFill/>
                  <a:round/>
                </a:ln>
                <a:latin typeface="Century Gothic" panose="020B0502020202020204" pitchFamily="34" charset="0"/>
                <a:ea typeface="Tahoma" panose="020B0604030504040204" pitchFamily="34" charset="0"/>
                <a:cs typeface="Tahoma" panose="020B0604030504040204" pitchFamily="34" charset="0"/>
              </a:rPr>
              <a:t>MANDATORY MINIMUM FIELD</a:t>
            </a:r>
          </a:p>
        </p:txBody>
      </p:sp>
      <p:sp>
        <p:nvSpPr>
          <p:cNvPr id="5" name="TextBox 4">
            <a:extLst>
              <a:ext uri="{FF2B5EF4-FFF2-40B4-BE49-F238E27FC236}">
                <a16:creationId xmlns:a16="http://schemas.microsoft.com/office/drawing/2014/main" id="{36CC4F57-A506-4EF2-B49E-DF8B208FF820}"/>
              </a:ext>
            </a:extLst>
          </p:cNvPr>
          <p:cNvSpPr txBox="1"/>
          <p:nvPr/>
        </p:nvSpPr>
        <p:spPr>
          <a:xfrm>
            <a:off x="7149979" y="3620300"/>
            <a:ext cx="4800600" cy="276998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400" b="1" dirty="0"/>
              <a:t>EXAMPLE § 18.2-248 (C,4) – Manual Override </a:t>
            </a:r>
          </a:p>
          <a:p>
            <a:r>
              <a:rPr lang="en-US" sz="800" dirty="0"/>
              <a:t>The mandatory minimum term of imprisonment to be imposed for a violation of this subsection shall not be applicable if the court finds that:</a:t>
            </a:r>
          </a:p>
          <a:p>
            <a:endParaRPr lang="en-US" sz="800" dirty="0"/>
          </a:p>
          <a:p>
            <a:r>
              <a:rPr lang="en-US" sz="800" dirty="0"/>
              <a:t>a. The person does not have a prior conviction for an offense listed in subsection C of § 17.1-805;</a:t>
            </a:r>
          </a:p>
          <a:p>
            <a:endParaRPr lang="en-US" sz="800" dirty="0"/>
          </a:p>
          <a:p>
            <a:r>
              <a:rPr lang="en-US" sz="800" dirty="0"/>
              <a:t>b. The person did not use violence or credible threats of violence or possess a firearm or other dangerous weapon in connection with the offense or induce another participant in the offense to do so;</a:t>
            </a:r>
          </a:p>
          <a:p>
            <a:endParaRPr lang="en-US" sz="800" dirty="0"/>
          </a:p>
          <a:p>
            <a:r>
              <a:rPr lang="en-US" sz="800" dirty="0"/>
              <a:t>c. The offense did not result in death or serious bodily injury to any person;</a:t>
            </a:r>
          </a:p>
          <a:p>
            <a:endParaRPr lang="en-US" sz="800" dirty="0"/>
          </a:p>
          <a:p>
            <a:r>
              <a:rPr lang="en-US" sz="800" dirty="0"/>
              <a:t>d. The person was not an organizer, leader, manager, or supervisor of others in the offense, and was not engaged in a continuing criminal enterprise as defined in subsection I; and</a:t>
            </a:r>
          </a:p>
          <a:p>
            <a:endParaRPr lang="en-US" sz="800" dirty="0"/>
          </a:p>
          <a:p>
            <a:r>
              <a:rPr lang="en-US" sz="800" dirty="0"/>
              <a:t>e. Not later than the time of the sentencing hearing, the person has truthfully provided to the Commonwealth all information and evidence the person has concerning the offense or offenses that were part of the same course of conduct or of a common scheme or plan, but the fact that the person has no relevant or useful other information to provide or that the Commonwealth already is aware of the information shall not preclude a determination by the court that the defendant has complied with this requirement.</a:t>
            </a:r>
          </a:p>
        </p:txBody>
      </p:sp>
      <p:sp>
        <p:nvSpPr>
          <p:cNvPr id="20" name="TextBox 19">
            <a:extLst>
              <a:ext uri="{FF2B5EF4-FFF2-40B4-BE49-F238E27FC236}">
                <a16:creationId xmlns:a16="http://schemas.microsoft.com/office/drawing/2014/main" id="{6E4188C4-850F-4053-BA2C-362368B46CFE}"/>
              </a:ext>
            </a:extLst>
          </p:cNvPr>
          <p:cNvSpPr txBox="1"/>
          <p:nvPr/>
        </p:nvSpPr>
        <p:spPr>
          <a:xfrm>
            <a:off x="470078" y="4495800"/>
            <a:ext cx="609600"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sym typeface="Wingdings" panose="05000000000000000000" pitchFamily="2" charset="2"/>
              </a:rPr>
              <a:t></a:t>
            </a:r>
            <a:endParaRPr lang="en-US" sz="2000" b="1" dirty="0">
              <a:effectLst>
                <a:outerShdw blurRad="38100" dist="38100" dir="2700000" algn="tl">
                  <a:srgbClr val="000000">
                    <a:alpha val="43137"/>
                  </a:srgbClr>
                </a:outerShdw>
              </a:effectLst>
            </a:endParaRPr>
          </a:p>
        </p:txBody>
      </p:sp>
      <p:pic>
        <p:nvPicPr>
          <p:cNvPr id="13" name="Picture 12" descr="Table&#10;&#10;Description automatically generated">
            <a:extLst>
              <a:ext uri="{FF2B5EF4-FFF2-40B4-BE49-F238E27FC236}">
                <a16:creationId xmlns:a16="http://schemas.microsoft.com/office/drawing/2014/main" id="{17980626-B1D9-4918-B0F0-66256805F55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987" t="3333" r="5149" b="6699"/>
          <a:stretch/>
        </p:blipFill>
        <p:spPr>
          <a:xfrm>
            <a:off x="32778" y="92115"/>
            <a:ext cx="5037837" cy="63848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7" name="Group 16">
            <a:extLst>
              <a:ext uri="{FF2B5EF4-FFF2-40B4-BE49-F238E27FC236}">
                <a16:creationId xmlns:a16="http://schemas.microsoft.com/office/drawing/2014/main" id="{7A76564A-FB62-43A6-A271-9EE1B4AB6317}"/>
              </a:ext>
            </a:extLst>
          </p:cNvPr>
          <p:cNvGrpSpPr/>
          <p:nvPr/>
        </p:nvGrpSpPr>
        <p:grpSpPr>
          <a:xfrm>
            <a:off x="-11766" y="5716107"/>
            <a:ext cx="6869766" cy="1147977"/>
            <a:chOff x="-11766" y="5716107"/>
            <a:chExt cx="6869766" cy="1147977"/>
          </a:xfrm>
        </p:grpSpPr>
        <p:pic>
          <p:nvPicPr>
            <p:cNvPr id="16" name="Picture 15" descr="Graphical user interface, application&#10;&#10;Description automatically generated">
              <a:extLst>
                <a:ext uri="{FF2B5EF4-FFF2-40B4-BE49-F238E27FC236}">
                  <a16:creationId xmlns:a16="http://schemas.microsoft.com/office/drawing/2014/main" id="{F60BD177-F768-44DF-B507-8DE43DDF5B2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8800"/>
                      </a14:imgEffect>
                    </a14:imgLayer>
                  </a14:imgProps>
                </a:ext>
              </a:extLst>
            </a:blip>
            <a:srcRect l="4011" t="16793" r="3014" b="71201"/>
            <a:stretch/>
          </p:blipFill>
          <p:spPr>
            <a:xfrm>
              <a:off x="-11766" y="5716107"/>
              <a:ext cx="6869766" cy="1147977"/>
            </a:xfrm>
            <a:prstGeom prst="rect">
              <a:avLst/>
            </a:prstGeom>
          </p:spPr>
        </p:pic>
        <p:sp>
          <p:nvSpPr>
            <p:cNvPr id="28" name="TextBox 27">
              <a:extLst>
                <a:ext uri="{FF2B5EF4-FFF2-40B4-BE49-F238E27FC236}">
                  <a16:creationId xmlns:a16="http://schemas.microsoft.com/office/drawing/2014/main" id="{8D545BB6-560D-49BA-968E-3BB0E4FFE8EB}"/>
                </a:ext>
              </a:extLst>
            </p:cNvPr>
            <p:cNvSpPr txBox="1"/>
            <p:nvPr/>
          </p:nvSpPr>
          <p:spPr>
            <a:xfrm>
              <a:off x="76200" y="5889985"/>
              <a:ext cx="609600" cy="400110"/>
            </a:xfrm>
            <a:prstGeom prst="rect">
              <a:avLst/>
            </a:prstGeom>
            <a:noFill/>
          </p:spPr>
          <p:txBody>
            <a:bodyPr wrap="square" rtlCol="0">
              <a:spAutoFit/>
            </a:bodyPr>
            <a:lstStyle/>
            <a:p>
              <a:r>
                <a:rPr lang="en-US" sz="2000" b="1" dirty="0">
                  <a:solidFill>
                    <a:srgbClr val="FF0000"/>
                  </a:solidFill>
                  <a:effectLst>
                    <a:outerShdw blurRad="38100" dist="38100" dir="2700000" algn="tl">
                      <a:srgbClr val="000000">
                        <a:alpha val="43137"/>
                      </a:srgbClr>
                    </a:outerShdw>
                  </a:effectLst>
                  <a:sym typeface="Wingdings" panose="05000000000000000000" pitchFamily="2" charset="2"/>
                </a:rPr>
                <a:t></a:t>
              </a:r>
              <a:endParaRPr lang="en-US" sz="2000" b="1" dirty="0">
                <a:solidFill>
                  <a:srgbClr val="FF0000"/>
                </a:solidFill>
                <a:effectLst>
                  <a:outerShdw blurRad="38100" dist="38100" dir="2700000" algn="tl">
                    <a:srgbClr val="000000">
                      <a:alpha val="43137"/>
                    </a:srgbClr>
                  </a:outerShdw>
                </a:effectLst>
              </a:endParaRPr>
            </a:p>
          </p:txBody>
        </p:sp>
      </p:grpSp>
      <p:sp>
        <p:nvSpPr>
          <p:cNvPr id="18" name="Oval 17">
            <a:extLst>
              <a:ext uri="{FF2B5EF4-FFF2-40B4-BE49-F238E27FC236}">
                <a16:creationId xmlns:a16="http://schemas.microsoft.com/office/drawing/2014/main" id="{07DBA8C1-375D-4D34-87D2-1BC53E3167B0}"/>
              </a:ext>
            </a:extLst>
          </p:cNvPr>
          <p:cNvSpPr/>
          <p:nvPr/>
        </p:nvSpPr>
        <p:spPr>
          <a:xfrm>
            <a:off x="3124200" y="5983288"/>
            <a:ext cx="1219200" cy="2927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1241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xEl>
                                              <p:pRg st="1" end="1"/>
                                            </p:txEl>
                                          </p:spTgt>
                                        </p:tgtEl>
                                        <p:attrNameLst>
                                          <p:attrName>style.visibility</p:attrName>
                                        </p:attrNameLst>
                                      </p:cBhvr>
                                      <p:to>
                                        <p:strVal val="visible"/>
                                      </p:to>
                                    </p:set>
                                    <p:animEffect transition="in" filter="wipe(left)">
                                      <p:cBhvr>
                                        <p:cTn id="7" dur="500"/>
                                        <p:tgtEl>
                                          <p:spTgt spid="34">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4">
                                            <p:txEl>
                                              <p:pRg st="2" end="2"/>
                                            </p:txEl>
                                          </p:spTgt>
                                        </p:tgtEl>
                                        <p:attrNameLst>
                                          <p:attrName>style.visibility</p:attrName>
                                        </p:attrNameLst>
                                      </p:cBhvr>
                                      <p:to>
                                        <p:strVal val="visible"/>
                                      </p:to>
                                    </p:set>
                                    <p:animEffect transition="in" filter="wipe(left)">
                                      <p:cBhvr>
                                        <p:cTn id="10" dur="500"/>
                                        <p:tgtEl>
                                          <p:spTgt spid="3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1)">
                                      <p:cBhvr>
                                        <p:cTn id="22" dur="500"/>
                                        <p:tgtEl>
                                          <p:spTgt spid="18"/>
                                        </p:tgtEl>
                                      </p:cBhvr>
                                    </p:animEffect>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1+#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9CED3E1-CB55-4926-BE76-469A9D172297}"/>
              </a:ext>
            </a:extLst>
          </p:cNvPr>
          <p:cNvSpPr txBox="1"/>
          <p:nvPr/>
        </p:nvSpPr>
        <p:spPr>
          <a:xfrm>
            <a:off x="11811000" y="6398585"/>
            <a:ext cx="279158" cy="369332"/>
          </a:xfrm>
          <a:prstGeom prst="rect">
            <a:avLst/>
          </a:prstGeom>
          <a:noFill/>
        </p:spPr>
        <p:txBody>
          <a:bodyPr wrap="square" rtlCol="0">
            <a:spAutoFit/>
          </a:bodyPr>
          <a:lstStyle/>
          <a:p>
            <a:r>
              <a:rPr lang="en-US" dirty="0"/>
              <a:t>4</a:t>
            </a:r>
          </a:p>
        </p:txBody>
      </p:sp>
      <p:pic>
        <p:nvPicPr>
          <p:cNvPr id="16" name="Picture 15" descr="Table&#10;&#10;Description automatically generated with low confidence">
            <a:extLst>
              <a:ext uri="{FF2B5EF4-FFF2-40B4-BE49-F238E27FC236}">
                <a16:creationId xmlns:a16="http://schemas.microsoft.com/office/drawing/2014/main" id="{297B4019-CB70-4EF4-9E70-0EB9ADDB24F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3333" b="8889"/>
          <a:stretch/>
        </p:blipFill>
        <p:spPr>
          <a:xfrm>
            <a:off x="3030071" y="-1"/>
            <a:ext cx="6096000" cy="6924737"/>
          </a:xfrm>
          <a:prstGeom prst="rect">
            <a:avLst/>
          </a:prstGeom>
        </p:spPr>
      </p:pic>
      <p:grpSp>
        <p:nvGrpSpPr>
          <p:cNvPr id="19" name="Group 18">
            <a:extLst>
              <a:ext uri="{FF2B5EF4-FFF2-40B4-BE49-F238E27FC236}">
                <a16:creationId xmlns:a16="http://schemas.microsoft.com/office/drawing/2014/main" id="{D7974C20-6ED6-44E7-A737-8761A4E0C0CC}"/>
              </a:ext>
            </a:extLst>
          </p:cNvPr>
          <p:cNvGrpSpPr/>
          <p:nvPr/>
        </p:nvGrpSpPr>
        <p:grpSpPr>
          <a:xfrm>
            <a:off x="38106" y="838200"/>
            <a:ext cx="12115788" cy="2100072"/>
            <a:chOff x="38106" y="838200"/>
            <a:chExt cx="12115788" cy="2100072"/>
          </a:xfrm>
        </p:grpSpPr>
        <p:pic>
          <p:nvPicPr>
            <p:cNvPr id="17" name="Picture 16" descr="Table&#10;&#10;Description automatically generated with low confidence">
              <a:extLst>
                <a:ext uri="{FF2B5EF4-FFF2-40B4-BE49-F238E27FC236}">
                  <a16:creationId xmlns:a16="http://schemas.microsoft.com/office/drawing/2014/main" id="{43149325-C73F-496A-BB3A-5A4CB350136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750" t="15889" r="2500" b="71554"/>
            <a:stretch/>
          </p:blipFill>
          <p:spPr>
            <a:xfrm>
              <a:off x="38106" y="838200"/>
              <a:ext cx="12115788" cy="2100072"/>
            </a:xfrm>
            <a:prstGeom prst="rect">
              <a:avLst/>
            </a:prstGeom>
          </p:spPr>
        </p:pic>
        <p:sp>
          <p:nvSpPr>
            <p:cNvPr id="14" name="TextBox 13">
              <a:extLst>
                <a:ext uri="{FF2B5EF4-FFF2-40B4-BE49-F238E27FC236}">
                  <a16:creationId xmlns:a16="http://schemas.microsoft.com/office/drawing/2014/main" id="{C40EF8F2-FD24-422B-BE98-5E18022E8A6D}"/>
                </a:ext>
              </a:extLst>
            </p:cNvPr>
            <p:cNvSpPr txBox="1"/>
            <p:nvPr/>
          </p:nvSpPr>
          <p:spPr>
            <a:xfrm>
              <a:off x="9054352" y="2355476"/>
              <a:ext cx="609600" cy="400110"/>
            </a:xfrm>
            <a:prstGeom prst="rect">
              <a:avLst/>
            </a:prstGeom>
            <a:noFill/>
          </p:spPr>
          <p:txBody>
            <a:bodyPr wrap="square" rtlCol="0">
              <a:spAutoFit/>
            </a:bodyPr>
            <a:lstStyle/>
            <a:p>
              <a:r>
                <a:rPr lang="en-US" sz="2000" b="1" dirty="0">
                  <a:solidFill>
                    <a:srgbClr val="FF0000"/>
                  </a:solidFill>
                  <a:effectLst>
                    <a:outerShdw blurRad="38100" dist="38100" dir="2700000" algn="tl">
                      <a:srgbClr val="000000">
                        <a:alpha val="43137"/>
                      </a:srgbClr>
                    </a:outerShdw>
                  </a:effectLst>
                  <a:sym typeface="Wingdings" panose="05000000000000000000" pitchFamily="2" charset="2"/>
                </a:rPr>
                <a:t></a:t>
              </a:r>
              <a:endParaRPr lang="en-US" sz="2000" b="1" dirty="0">
                <a:solidFill>
                  <a:srgbClr val="FF0000"/>
                </a:solidFill>
                <a:effectLst>
                  <a:outerShdw blurRad="38100" dist="38100" dir="2700000" algn="tl">
                    <a:srgbClr val="000000">
                      <a:alpha val="43137"/>
                    </a:srgbClr>
                  </a:outerShdw>
                </a:effectLst>
              </a:endParaRPr>
            </a:p>
          </p:txBody>
        </p:sp>
      </p:grpSp>
      <p:sp>
        <p:nvSpPr>
          <p:cNvPr id="18" name="Textbox">
            <a:extLst>
              <a:ext uri="{FF2B5EF4-FFF2-40B4-BE49-F238E27FC236}">
                <a16:creationId xmlns:a16="http://schemas.microsoft.com/office/drawing/2014/main" id="{B971B814-2B2C-4F77-B69B-39B6BB94C2B7}"/>
              </a:ext>
            </a:extLst>
          </p:cNvPr>
          <p:cNvSpPr txBox="1"/>
          <p:nvPr/>
        </p:nvSpPr>
        <p:spPr>
          <a:xfrm>
            <a:off x="9296400" y="4267200"/>
            <a:ext cx="3072647" cy="1708160"/>
          </a:xfrm>
          <a:prstGeom prst="rect">
            <a:avLst/>
          </a:prstGeom>
          <a:noFill/>
          <a:ln>
            <a:noFill/>
          </a:ln>
        </p:spPr>
        <p:txBody>
          <a:bodyPr wrap="square" rtlCol="0">
            <a:spAutoFit/>
          </a:bodyPr>
          <a:lstStyle/>
          <a:p>
            <a:pPr>
              <a:lnSpc>
                <a:spcPts val="2100"/>
              </a:lnSpc>
            </a:pPr>
            <a:r>
              <a:rPr lang="en-US" sz="2000" b="1" spc="50" dirty="0">
                <a:solidFill>
                  <a:schemeClr val="bg1"/>
                </a:solidFill>
                <a:latin typeface="Arial" panose="020B0604020202020204" pitchFamily="34" charset="0"/>
                <a:cs typeface="Arial" panose="020B0604020202020204" pitchFamily="34" charset="0"/>
              </a:rPr>
              <a:t>Modification of Recommendation </a:t>
            </a:r>
            <a:r>
              <a:rPr lang="en-US" sz="2000" spc="50" dirty="0">
                <a:solidFill>
                  <a:schemeClr val="bg1"/>
                </a:solidFill>
                <a:latin typeface="Arial" panose="020B0604020202020204" pitchFamily="34" charset="0"/>
                <a:cs typeface="Arial" panose="020B0604020202020204" pitchFamily="34" charset="0"/>
              </a:rPr>
              <a:t>is adjusted to reflect any mandatory time the court must impose and cannot suspend </a:t>
            </a:r>
          </a:p>
        </p:txBody>
      </p:sp>
    </p:spTree>
    <p:extLst>
      <p:ext uri="{BB962C8B-B14F-4D97-AF65-F5344CB8AC3E}">
        <p14:creationId xmlns:p14="http://schemas.microsoft.com/office/powerpoint/2010/main" val="1791328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out)">
                                      <p:cBhvr>
                                        <p:cTn id="7" dur="750"/>
                                        <p:tgtEl>
                                          <p:spTgt spid="1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9CED3E1-CB55-4926-BE76-469A9D172297}"/>
              </a:ext>
            </a:extLst>
          </p:cNvPr>
          <p:cNvSpPr txBox="1"/>
          <p:nvPr/>
        </p:nvSpPr>
        <p:spPr>
          <a:xfrm>
            <a:off x="11811000" y="6398585"/>
            <a:ext cx="279158" cy="369332"/>
          </a:xfrm>
          <a:prstGeom prst="rect">
            <a:avLst/>
          </a:prstGeom>
          <a:noFill/>
        </p:spPr>
        <p:txBody>
          <a:bodyPr wrap="square" rtlCol="0">
            <a:spAutoFit/>
          </a:bodyPr>
          <a:lstStyle/>
          <a:p>
            <a:r>
              <a:rPr lang="en-US" dirty="0"/>
              <a:t>4</a:t>
            </a:r>
          </a:p>
        </p:txBody>
      </p:sp>
      <p:pic>
        <p:nvPicPr>
          <p:cNvPr id="16" name="Picture 15">
            <a:extLst>
              <a:ext uri="{FF2B5EF4-FFF2-40B4-BE49-F238E27FC236}">
                <a16:creationId xmlns:a16="http://schemas.microsoft.com/office/drawing/2014/main" id="{297B4019-CB70-4EF4-9E70-0EB9ADDB24F2}"/>
              </a:ext>
            </a:extLst>
          </p:cNvPr>
          <p:cNvPicPr>
            <a:picLocks noChangeAspect="1"/>
          </p:cNvPicPr>
          <p:nvPr/>
        </p:nvPicPr>
        <p:blipFill rotWithShape="1">
          <a:blip r:embed="rId2"/>
          <a:srcRect l="5000" t="3441" r="3750" b="8781"/>
          <a:stretch/>
        </p:blipFill>
        <p:spPr>
          <a:xfrm>
            <a:off x="6477000" y="-33369"/>
            <a:ext cx="5562600" cy="6924737"/>
          </a:xfrm>
          <a:prstGeom prst="rect">
            <a:avLst/>
          </a:prstGeom>
        </p:spPr>
      </p:pic>
      <p:pic>
        <p:nvPicPr>
          <p:cNvPr id="3" name="Picture 2">
            <a:extLst>
              <a:ext uri="{FF2B5EF4-FFF2-40B4-BE49-F238E27FC236}">
                <a16:creationId xmlns:a16="http://schemas.microsoft.com/office/drawing/2014/main" id="{1F577E6B-2715-444D-BF04-9D7AE91EE8A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3333" b="3333"/>
          <a:stretch/>
        </p:blipFill>
        <p:spPr>
          <a:xfrm>
            <a:off x="152400" y="0"/>
            <a:ext cx="5299364" cy="6400800"/>
          </a:xfrm>
          <a:prstGeom prst="rect">
            <a:avLst/>
          </a:prstGeom>
        </p:spPr>
      </p:pic>
      <p:pic>
        <p:nvPicPr>
          <p:cNvPr id="7" name="Picture 6">
            <a:extLst>
              <a:ext uri="{FF2B5EF4-FFF2-40B4-BE49-F238E27FC236}">
                <a16:creationId xmlns:a16="http://schemas.microsoft.com/office/drawing/2014/main" id="{BE5A8FE3-E5D4-415F-8662-65F5E83D35A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2847" b="92222"/>
          <a:stretch/>
        </p:blipFill>
        <p:spPr>
          <a:xfrm>
            <a:off x="153207" y="6400800"/>
            <a:ext cx="5299364" cy="338168"/>
          </a:xfrm>
          <a:prstGeom prst="rect">
            <a:avLst/>
          </a:prstGeom>
        </p:spPr>
      </p:pic>
      <p:pic>
        <p:nvPicPr>
          <p:cNvPr id="9" name="Picture 8" descr="Graphical user interface&#10;&#10;Description automatically generated with low confidence">
            <a:extLst>
              <a:ext uri="{FF2B5EF4-FFF2-40B4-BE49-F238E27FC236}">
                <a16:creationId xmlns:a16="http://schemas.microsoft.com/office/drawing/2014/main" id="{E94FE5E3-7B52-4B78-9D31-8AC390B1F6AA}"/>
              </a:ext>
            </a:extLst>
          </p:cNvPr>
          <p:cNvPicPr>
            <a:picLocks noChangeAspect="1"/>
          </p:cNvPicPr>
          <p:nvPr/>
        </p:nvPicPr>
        <p:blipFill>
          <a:blip r:embed="rId7"/>
          <a:stretch>
            <a:fillRect/>
          </a:stretch>
        </p:blipFill>
        <p:spPr>
          <a:xfrm rot="18739598">
            <a:off x="3992250" y="3258174"/>
            <a:ext cx="5758939" cy="1594471"/>
          </a:xfrm>
          <a:prstGeom prst="rect">
            <a:avLst/>
          </a:prstGeom>
        </p:spPr>
      </p:pic>
      <p:sp>
        <p:nvSpPr>
          <p:cNvPr id="20" name="Textbox">
            <a:extLst>
              <a:ext uri="{FF2B5EF4-FFF2-40B4-BE49-F238E27FC236}">
                <a16:creationId xmlns:a16="http://schemas.microsoft.com/office/drawing/2014/main" id="{FDAF06C1-0C01-4C5C-B172-519A5D7AC3FC}"/>
              </a:ext>
            </a:extLst>
          </p:cNvPr>
          <p:cNvSpPr txBox="1"/>
          <p:nvPr/>
        </p:nvSpPr>
        <p:spPr>
          <a:xfrm>
            <a:off x="6324600" y="5941655"/>
            <a:ext cx="5765558" cy="900246"/>
          </a:xfrm>
          <a:prstGeom prst="rect">
            <a:avLst/>
          </a:prstGeom>
          <a:solidFill>
            <a:schemeClr val="tx1"/>
          </a:solidFill>
          <a:ln>
            <a:noFill/>
          </a:ln>
        </p:spPr>
        <p:txBody>
          <a:bodyPr wrap="square" rtlCol="0">
            <a:spAutoFit/>
          </a:bodyPr>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US" sz="2000" b="1" i="0" u="none" strike="noStrike" kern="1200" cap="none" spc="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Modification of Recommendation:                               </a:t>
            </a:r>
            <a:r>
              <a:rPr kumimoji="0" lang="en-US" sz="2000" b="0" i="0" u="none" strike="noStrike" kern="1200" cap="none" spc="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Will reflect mandatory</a:t>
            </a:r>
            <a:r>
              <a:rPr kumimoji="0" lang="en-US" sz="2000" b="0" i="0" u="none" strike="noStrike" kern="1200" cap="none" spc="50" normalizeH="0" noProof="0" dirty="0">
                <a:ln>
                  <a:noFill/>
                </a:ln>
                <a:solidFill>
                  <a:prstClr val="white"/>
                </a:solidFill>
                <a:effectLst/>
                <a:uLnTx/>
                <a:uFillTx/>
                <a:latin typeface="Arial" panose="020B0604020202020204" pitchFamily="34" charset="0"/>
                <a:ea typeface="+mn-ea"/>
                <a:cs typeface="Arial" panose="020B0604020202020204" pitchFamily="34" charset="0"/>
              </a:rPr>
              <a:t> minimums higher than the adjusted range (</a:t>
            </a:r>
            <a:r>
              <a:rPr kumimoji="0" lang="en-US" sz="1600" b="0" i="0" u="none" strike="noStrike" kern="1200" cap="none" spc="50" normalizeH="0" noProof="0" dirty="0">
                <a:ln>
                  <a:noFill/>
                </a:ln>
                <a:solidFill>
                  <a:srgbClr val="D7AE5D"/>
                </a:solidFill>
                <a:effectLst/>
                <a:uLnTx/>
                <a:uFillTx/>
                <a:latin typeface="Arial" panose="020B0604020202020204" pitchFamily="34" charset="0"/>
                <a:ea typeface="+mn-ea"/>
                <a:cs typeface="Arial" panose="020B0604020202020204" pitchFamily="34" charset="0"/>
              </a:rPr>
              <a:t>3Y Instead of 2Y 5M</a:t>
            </a:r>
            <a:r>
              <a:rPr kumimoji="0" lang="en-US" sz="2000" i="0" u="none" strike="noStrike" kern="1200" cap="none" spc="50" normalizeH="0" noProof="0" dirty="0">
                <a:ln>
                  <a:noFill/>
                </a:ln>
                <a:solidFill>
                  <a:schemeClr val="bg1"/>
                </a:solidFill>
                <a:effectLst/>
                <a:uLnTx/>
                <a:uFillTx/>
                <a:latin typeface="Arial" panose="020B0604020202020204" pitchFamily="34" charset="0"/>
                <a:ea typeface="+mn-ea"/>
                <a:cs typeface="Arial" panose="020B0604020202020204" pitchFamily="34" charset="0"/>
              </a:rPr>
              <a:t>)</a:t>
            </a:r>
            <a:endParaRPr kumimoji="0" lang="en-US" sz="2000" i="0" u="none" strike="noStrike" kern="1200" cap="none" spc="5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1" name="Textbox">
            <a:extLst>
              <a:ext uri="{FF2B5EF4-FFF2-40B4-BE49-F238E27FC236}">
                <a16:creationId xmlns:a16="http://schemas.microsoft.com/office/drawing/2014/main" id="{97AFC048-0075-49C7-B18A-443C0CD55C0D}"/>
              </a:ext>
            </a:extLst>
          </p:cNvPr>
          <p:cNvSpPr txBox="1"/>
          <p:nvPr/>
        </p:nvSpPr>
        <p:spPr>
          <a:xfrm>
            <a:off x="152400" y="1247453"/>
            <a:ext cx="5299364" cy="1438855"/>
          </a:xfrm>
          <a:prstGeom prst="rect">
            <a:avLst/>
          </a:prstGeom>
          <a:solidFill>
            <a:schemeClr val="tx1"/>
          </a:solidFill>
          <a:ln>
            <a:noFill/>
          </a:ln>
        </p:spPr>
        <p:txBody>
          <a:bodyPr wrap="square" rtlCol="0">
            <a:spAutoFit/>
          </a:bodyPr>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US" sz="2000" b="1" i="0" u="none" strike="noStrike" kern="1200" cap="none" spc="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Another Example:</a:t>
            </a:r>
          </a:p>
          <a:p>
            <a:pPr marL="0" marR="0" lvl="0" indent="0" algn="l" defTabSz="914400" rtl="0" eaLnBrk="1" fontAlgn="auto" latinLnBrk="0" hangingPunct="1">
              <a:lnSpc>
                <a:spcPts val="2100"/>
              </a:lnSpc>
              <a:spcBef>
                <a:spcPts val="0"/>
              </a:spcBef>
              <a:spcAft>
                <a:spcPts val="0"/>
              </a:spcAft>
              <a:buClrTx/>
              <a:buSzTx/>
              <a:buFontTx/>
              <a:buNone/>
              <a:tabLst/>
              <a:defRPr/>
            </a:pPr>
            <a:r>
              <a:rPr kumimoji="0" lang="en-US" sz="2000" b="0" i="0" u="none" strike="noStrike" kern="1200" cap="none" spc="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Use of Firearm in Commission of a</a:t>
            </a:r>
            <a:r>
              <a:rPr kumimoji="0" lang="en-US" sz="2000" b="0" i="0" u="none" strike="noStrike" kern="1200" cap="none" spc="50" normalizeH="0" noProof="0" dirty="0">
                <a:ln>
                  <a:noFill/>
                </a:ln>
                <a:solidFill>
                  <a:prstClr val="white"/>
                </a:solidFill>
                <a:effectLst/>
                <a:uLnTx/>
                <a:uFillTx/>
                <a:latin typeface="Arial" panose="020B0604020202020204" pitchFamily="34" charset="0"/>
                <a:ea typeface="+mn-ea"/>
                <a:cs typeface="Arial" panose="020B0604020202020204" pitchFamily="34" charset="0"/>
              </a:rPr>
              <a:t> Felony has a 3-Year Mandatory Minimum</a:t>
            </a:r>
          </a:p>
          <a:p>
            <a:pPr marL="0" marR="0" lvl="0" indent="0" algn="l" defTabSz="914400" rtl="0" eaLnBrk="1" fontAlgn="auto" latinLnBrk="0" hangingPunct="1">
              <a:lnSpc>
                <a:spcPts val="2100"/>
              </a:lnSpc>
              <a:spcBef>
                <a:spcPts val="0"/>
              </a:spcBef>
              <a:spcAft>
                <a:spcPts val="0"/>
              </a:spcAft>
              <a:buClrTx/>
              <a:buSzTx/>
              <a:buFontTx/>
              <a:buNone/>
              <a:tabLst/>
              <a:defRPr/>
            </a:pPr>
            <a:endParaRPr lang="en-US" sz="2000" spc="50" baseline="0" dirty="0">
              <a:solidFill>
                <a:prstClr val="whit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spc="50" dirty="0">
                <a:solidFill>
                  <a:prstClr val="white"/>
                </a:solidFill>
                <a:latin typeface="Arial" panose="020B0604020202020204" pitchFamily="34" charset="0"/>
                <a:cs typeface="Arial" panose="020B0604020202020204" pitchFamily="34" charset="0"/>
              </a:rPr>
              <a:t>Recommendation: 4Y 10M  </a:t>
            </a:r>
            <a:r>
              <a:rPr lang="en-US" sz="1200" spc="50" dirty="0">
                <a:solidFill>
                  <a:srgbClr val="D7AE5D"/>
                </a:solidFill>
                <a:latin typeface="Arial" panose="020B0604020202020204" pitchFamily="34" charset="0"/>
                <a:cs typeface="Arial" panose="020B0604020202020204" pitchFamily="34" charset="0"/>
              </a:rPr>
              <a:t>TO</a:t>
            </a:r>
            <a:r>
              <a:rPr lang="en-US" spc="50" dirty="0">
                <a:solidFill>
                  <a:prstClr val="white"/>
                </a:solidFill>
                <a:latin typeface="Arial" panose="020B0604020202020204" pitchFamily="34" charset="0"/>
                <a:cs typeface="Arial" panose="020B0604020202020204" pitchFamily="34" charset="0"/>
              </a:rPr>
              <a:t>  8Y 6M</a:t>
            </a:r>
            <a:endParaRPr kumimoji="0" lang="en-US" b="0" i="0" u="none" strike="noStrike" kern="1200" cap="none" spc="5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2200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Textbox">
            <a:extLst>
              <a:ext uri="{FF2B5EF4-FFF2-40B4-BE49-F238E27FC236}">
                <a16:creationId xmlns:a16="http://schemas.microsoft.com/office/drawing/2014/main" id="{2349D219-5167-402C-BB83-D8BC60DBD4BD}"/>
              </a:ext>
            </a:extLst>
          </p:cNvPr>
          <p:cNvSpPr txBox="1"/>
          <p:nvPr/>
        </p:nvSpPr>
        <p:spPr>
          <a:xfrm>
            <a:off x="5130085" y="826736"/>
            <a:ext cx="6705600" cy="1950983"/>
          </a:xfrm>
          <a:prstGeom prst="rect">
            <a:avLst/>
          </a:prstGeom>
          <a:noFill/>
          <a:ln>
            <a:noFill/>
          </a:ln>
        </p:spPr>
        <p:txBody>
          <a:bodyPr wrap="square" rtlCol="0">
            <a:spAutoFit/>
          </a:bodyPr>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US" sz="1400" b="1" i="0" u="none" strike="noStrike" kern="1200" cap="none" spc="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Request: </a:t>
            </a:r>
            <a:r>
              <a:rPr kumimoji="0" lang="en-US" sz="1400" b="0" i="0" u="none" strike="noStrike" kern="1200" cap="none" spc="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Users wanted the Modification of </a:t>
            </a:r>
            <a:r>
              <a:rPr lang="en-US" sz="1400" spc="50" dirty="0">
                <a:solidFill>
                  <a:prstClr val="black"/>
                </a:solidFill>
                <a:latin typeface="Arial" panose="020B0604020202020204" pitchFamily="34" charset="0"/>
                <a:cs typeface="Arial" panose="020B0604020202020204" pitchFamily="34" charset="0"/>
              </a:rPr>
              <a:t>Recommendation to include</a:t>
            </a:r>
            <a:r>
              <a:rPr kumimoji="0" lang="en-US" sz="1400" b="0" i="0" u="none" strike="noStrike" kern="1200" cap="none" spc="50" normalizeH="0" noProof="0" dirty="0">
                <a:ln>
                  <a:noFill/>
                </a:ln>
                <a:solidFill>
                  <a:prstClr val="black"/>
                </a:solidFill>
                <a:effectLst/>
                <a:uLnTx/>
                <a:uFillTx/>
                <a:latin typeface="Arial" panose="020B0604020202020204" pitchFamily="34" charset="0"/>
                <a:ea typeface="+mn-ea"/>
                <a:cs typeface="Arial" panose="020B0604020202020204" pitchFamily="34" charset="0"/>
              </a:rPr>
              <a:t> the adjusted high end of the guidelines recommendation based on the sex offender risk assessment instrument. </a:t>
            </a:r>
          </a:p>
          <a:p>
            <a:pPr marL="0" marR="0" lvl="0" indent="0" algn="l" defTabSz="914400" rtl="0" eaLnBrk="1" fontAlgn="auto" latinLnBrk="0" hangingPunct="1">
              <a:lnSpc>
                <a:spcPts val="2100"/>
              </a:lnSpc>
              <a:spcBef>
                <a:spcPts val="0"/>
              </a:spcBef>
              <a:spcAft>
                <a:spcPts val="0"/>
              </a:spcAft>
              <a:buClrTx/>
              <a:buSzTx/>
              <a:buFontTx/>
              <a:buNone/>
              <a:tabLst/>
              <a:defRPr/>
            </a:pPr>
            <a:endParaRPr kumimoji="0" lang="en-US" sz="1400" b="1" i="0" u="sng" strike="noStrike" kern="1200" cap="none" spc="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0" lang="en-US" sz="1400" b="1" i="0" u="sng" strike="noStrike" kern="1200" cap="none" spc="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Solution</a:t>
            </a:r>
          </a:p>
          <a:p>
            <a:pPr marL="0" marR="0" lvl="0" indent="0" algn="l" defTabSz="914400" rtl="0" eaLnBrk="1" fontAlgn="auto" latinLnBrk="0" hangingPunct="1">
              <a:lnSpc>
                <a:spcPts val="2100"/>
              </a:lnSpc>
              <a:spcBef>
                <a:spcPts val="0"/>
              </a:spcBef>
              <a:spcAft>
                <a:spcPts val="0"/>
              </a:spcAft>
              <a:buClrTx/>
              <a:buSzTx/>
              <a:buFontTx/>
              <a:buNone/>
              <a:tabLst/>
              <a:defRPr/>
            </a:pPr>
            <a:r>
              <a:rPr kumimoji="0" lang="en-US" sz="1400" b="0" i="0" u="none" strike="noStrike" kern="1200" cap="none" spc="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SWIFT: The low end will remain the same, but the high end will reflect the true sentencing guidelines range.</a:t>
            </a:r>
          </a:p>
        </p:txBody>
      </p:sp>
      <p:sp>
        <p:nvSpPr>
          <p:cNvPr id="6" name="Freeform 5"/>
          <p:cNvSpPr>
            <a:spLocks/>
          </p:cNvSpPr>
          <p:nvPr/>
        </p:nvSpPr>
        <p:spPr bwMode="auto">
          <a:xfrm>
            <a:off x="2660298" y="2934932"/>
            <a:ext cx="7203170"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 name="Freeform 7"/>
          <p:cNvSpPr>
            <a:spLocks/>
          </p:cNvSpPr>
          <p:nvPr/>
        </p:nvSpPr>
        <p:spPr bwMode="auto">
          <a:xfrm>
            <a:off x="2660298" y="4456187"/>
            <a:ext cx="7203170"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 name="AutoShape 3">
            <a:extLst>
              <a:ext uri="{FF2B5EF4-FFF2-40B4-BE49-F238E27FC236}">
                <a16:creationId xmlns:a16="http://schemas.microsoft.com/office/drawing/2014/main" id="{451FC258-07F9-4D9A-AC82-85CAC133E843}"/>
              </a:ext>
            </a:extLst>
          </p:cNvPr>
          <p:cNvSpPr>
            <a:spLocks noChangeAspect="1" noChangeArrowheads="1" noTextEdit="1"/>
          </p:cNvSpPr>
          <p:nvPr/>
        </p:nvSpPr>
        <p:spPr bwMode="auto">
          <a:xfrm>
            <a:off x="3352800" y="5423338"/>
            <a:ext cx="784995" cy="55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0" name="TextBox 29">
            <a:extLst>
              <a:ext uri="{FF2B5EF4-FFF2-40B4-BE49-F238E27FC236}">
                <a16:creationId xmlns:a16="http://schemas.microsoft.com/office/drawing/2014/main" id="{6132051C-C31C-4422-A3AA-8E657AC01290}"/>
              </a:ext>
            </a:extLst>
          </p:cNvPr>
          <p:cNvSpPr txBox="1"/>
          <p:nvPr/>
        </p:nvSpPr>
        <p:spPr>
          <a:xfrm>
            <a:off x="5105400" y="152400"/>
            <a:ext cx="7010400"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spc="-100" dirty="0">
                <a:ln w="19050">
                  <a:noFill/>
                  <a:round/>
                </a:ln>
                <a:solidFill>
                  <a:prstClr val="black"/>
                </a:solidFill>
                <a:latin typeface="Century Gothic" panose="020B0502020202020204" pitchFamily="34" charset="0"/>
                <a:ea typeface="Tahoma" panose="020B0604030504040204" pitchFamily="34" charset="0"/>
                <a:cs typeface="Tahoma" panose="020B0604030504040204" pitchFamily="34" charset="0"/>
              </a:rPr>
              <a:t>SEX OFFENDER RISK ASSESSMENT</a:t>
            </a:r>
            <a:endParaRPr kumimoji="0" lang="en-US" sz="3600" b="1" i="0" u="none" strike="noStrike" kern="1200" cap="none" spc="-100" normalizeH="0" baseline="0" noProof="0" dirty="0">
              <a:ln w="19050">
                <a:noFill/>
                <a:round/>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36CC4F57-A506-4EF2-B49E-DF8B208FF820}"/>
              </a:ext>
            </a:extLst>
          </p:cNvPr>
          <p:cNvSpPr txBox="1"/>
          <p:nvPr/>
        </p:nvSpPr>
        <p:spPr>
          <a:xfrm>
            <a:off x="6705600" y="5122595"/>
            <a:ext cx="5257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ADJUSTED </a:t>
            </a:r>
            <a:r>
              <a:rPr kumimoji="0" lang="en-US" sz="2800" b="1" i="0" u="none" strike="noStrike" kern="1200" cap="none" spc="0" normalizeH="0" baseline="0" noProof="0" dirty="0">
                <a:ln>
                  <a:noFill/>
                </a:ln>
                <a:solidFill>
                  <a:prstClr val="black"/>
                </a:solidFill>
                <a:effectLst/>
                <a:uLnTx/>
                <a:uFillTx/>
                <a:latin typeface="Tahoma"/>
                <a:ea typeface="+mn-ea"/>
                <a:cs typeface="+mn-cs"/>
              </a:rPr>
              <a:t>HIGH</a:t>
            </a:r>
            <a:r>
              <a:rPr kumimoji="0" lang="en-US" sz="1400" b="1" i="0" u="none" strike="noStrike" kern="1200" cap="none" spc="0" normalizeH="0" baseline="0" noProof="0" dirty="0">
                <a:ln>
                  <a:noFill/>
                </a:ln>
                <a:solidFill>
                  <a:prstClr val="black"/>
                </a:solidFill>
                <a:effectLst/>
                <a:uLnTx/>
                <a:uFillTx/>
                <a:latin typeface="Tahoma"/>
                <a:ea typeface="+mn-ea"/>
                <a:cs typeface="+mn-cs"/>
              </a:rPr>
              <a:t> </a:t>
            </a:r>
            <a:r>
              <a:rPr lang="en-US" sz="1400" b="1" dirty="0">
                <a:solidFill>
                  <a:prstClr val="black"/>
                </a:solidFill>
                <a:latin typeface="Tahoma"/>
              </a:rPr>
              <a:t>END </a:t>
            </a:r>
            <a:r>
              <a:rPr kumimoji="0" lang="en-US" sz="1400" b="1" i="0" u="none" strike="noStrike" kern="1200" cap="none" spc="0" normalizeH="0" baseline="0" noProof="0" dirty="0">
                <a:ln>
                  <a:noFill/>
                </a:ln>
                <a:solidFill>
                  <a:prstClr val="black"/>
                </a:solidFill>
                <a:effectLst/>
                <a:uLnTx/>
                <a:uFillTx/>
                <a:latin typeface="Tahoma"/>
                <a:ea typeface="+mn-ea"/>
                <a:cs typeface="+mn-cs"/>
              </a:rPr>
              <a:t>IS SET</a:t>
            </a:r>
            <a:r>
              <a:rPr kumimoji="0" lang="en-US" sz="1400" b="1" i="0" u="none" strike="noStrike" kern="1200" cap="none" spc="0" normalizeH="0" noProof="0" dirty="0">
                <a:ln>
                  <a:noFill/>
                </a:ln>
                <a:solidFill>
                  <a:prstClr val="black"/>
                </a:solidFill>
                <a:effectLst/>
                <a:uLnTx/>
                <a:uFillTx/>
                <a:latin typeface="Tahoma"/>
                <a:ea typeface="+mn-ea"/>
                <a:cs typeface="+mn-cs"/>
              </a:rPr>
              <a:t> AT </a:t>
            </a:r>
            <a:r>
              <a:rPr kumimoji="0" lang="en-US" sz="3200" b="1" i="0" u="none" strike="noStrike" kern="1200" cap="none" spc="0" normalizeH="0" noProof="0" dirty="0">
                <a:ln>
                  <a:noFill/>
                </a:ln>
                <a:solidFill>
                  <a:prstClr val="black"/>
                </a:solidFill>
                <a:effectLst/>
                <a:uLnTx/>
                <a:uFillTx/>
                <a:latin typeface="Tahoma"/>
                <a:ea typeface="+mn-ea"/>
                <a:cs typeface="+mn-cs"/>
              </a:rPr>
              <a:t>4 Y</a:t>
            </a:r>
            <a:r>
              <a:rPr kumimoji="0" lang="en-US" b="1" i="0" u="none" strike="noStrike" kern="1200" cap="none" spc="0" normalizeH="0" noProof="0" dirty="0">
                <a:ln>
                  <a:noFill/>
                </a:ln>
                <a:solidFill>
                  <a:prstClr val="black"/>
                </a:solidFill>
                <a:effectLst/>
                <a:uLnTx/>
                <a:uFillTx/>
                <a:latin typeface="Tahoma"/>
                <a:ea typeface="+mn-ea"/>
                <a:cs typeface="+mn-cs"/>
              </a:rPr>
              <a:t>EARS</a:t>
            </a:r>
            <a:endParaRPr kumimoji="0" lang="en-US" b="0" i="0" u="none" strike="noStrike" kern="1200" cap="none" spc="0" normalizeH="0" baseline="0" noProof="0" dirty="0">
              <a:ln>
                <a:noFill/>
              </a:ln>
              <a:solidFill>
                <a:prstClr val="black"/>
              </a:solidFill>
              <a:effectLst/>
              <a:uLnTx/>
              <a:uFillTx/>
              <a:latin typeface="Tahoma"/>
              <a:ea typeface="+mn-ea"/>
              <a:cs typeface="+mn-cs"/>
            </a:endParaRPr>
          </a:p>
        </p:txBody>
      </p:sp>
      <p:sp>
        <p:nvSpPr>
          <p:cNvPr id="20" name="TextBox 19">
            <a:extLst>
              <a:ext uri="{FF2B5EF4-FFF2-40B4-BE49-F238E27FC236}">
                <a16:creationId xmlns:a16="http://schemas.microsoft.com/office/drawing/2014/main" id="{6E4188C4-850F-4053-BA2C-362368B46CFE}"/>
              </a:ext>
            </a:extLst>
          </p:cNvPr>
          <p:cNvSpPr txBox="1"/>
          <p:nvPr/>
        </p:nvSpPr>
        <p:spPr>
          <a:xfrm>
            <a:off x="470078" y="4495800"/>
            <a:ext cx="609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ahoma"/>
                <a:ea typeface="+mn-ea"/>
                <a:cs typeface="+mn-cs"/>
                <a:sym typeface="Wingdings" panose="05000000000000000000" pitchFamily="2" charset="2"/>
              </a:rPr>
              <a:t></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ahoma"/>
              <a:ea typeface="+mn-ea"/>
              <a:cs typeface="+mn-cs"/>
            </a:endParaRPr>
          </a:p>
        </p:txBody>
      </p:sp>
      <p:pic>
        <p:nvPicPr>
          <p:cNvPr id="13" name="Picture 12">
            <a:extLst>
              <a:ext uri="{FF2B5EF4-FFF2-40B4-BE49-F238E27FC236}">
                <a16:creationId xmlns:a16="http://schemas.microsoft.com/office/drawing/2014/main" id="{17980626-B1D9-4918-B0F0-66256805F55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3281" b="1033"/>
          <a:stretch/>
        </p:blipFill>
        <p:spPr>
          <a:xfrm>
            <a:off x="16690" y="0"/>
            <a:ext cx="5037837" cy="558637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8" name="TextBox 27">
            <a:extLst>
              <a:ext uri="{FF2B5EF4-FFF2-40B4-BE49-F238E27FC236}">
                <a16:creationId xmlns:a16="http://schemas.microsoft.com/office/drawing/2014/main" id="{8D545BB6-560D-49BA-968E-3BB0E4FFE8EB}"/>
              </a:ext>
            </a:extLst>
          </p:cNvPr>
          <p:cNvSpPr txBox="1"/>
          <p:nvPr/>
        </p:nvSpPr>
        <p:spPr>
          <a:xfrm>
            <a:off x="76200" y="5889985"/>
            <a:ext cx="609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a:ea typeface="+mn-ea"/>
                <a:cs typeface="+mn-cs"/>
                <a:sym typeface="Wingdings" panose="05000000000000000000" pitchFamily="2" charset="2"/>
              </a:rPr>
              <a:t></a:t>
            </a:r>
            <a:endPar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a:ea typeface="+mn-ea"/>
              <a:cs typeface="+mn-cs"/>
            </a:endParaRPr>
          </a:p>
        </p:txBody>
      </p:sp>
      <p:sp>
        <p:nvSpPr>
          <p:cNvPr id="18" name="Oval 17">
            <a:extLst>
              <a:ext uri="{FF2B5EF4-FFF2-40B4-BE49-F238E27FC236}">
                <a16:creationId xmlns:a16="http://schemas.microsoft.com/office/drawing/2014/main" id="{07DBA8C1-375D-4D34-87D2-1BC53E3167B0}"/>
              </a:ext>
            </a:extLst>
          </p:cNvPr>
          <p:cNvSpPr/>
          <p:nvPr/>
        </p:nvSpPr>
        <p:spPr>
          <a:xfrm>
            <a:off x="3124200" y="5983288"/>
            <a:ext cx="1219200" cy="2927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3" name="Picture 2" descr="Text, letter&#10;&#10;Description automatically generated">
            <a:extLst>
              <a:ext uri="{FF2B5EF4-FFF2-40B4-BE49-F238E27FC236}">
                <a16:creationId xmlns:a16="http://schemas.microsoft.com/office/drawing/2014/main" id="{5F091C33-6EB9-427F-8DA7-46F92E01B7C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t="2879" b="82222"/>
          <a:stretch/>
        </p:blipFill>
        <p:spPr>
          <a:xfrm>
            <a:off x="2018" y="5421317"/>
            <a:ext cx="5068596" cy="977268"/>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90B6F11C-C420-4EAC-8324-050F6EDBF069}"/>
              </a:ext>
            </a:extLst>
          </p:cNvPr>
          <p:cNvSpPr/>
          <p:nvPr/>
        </p:nvSpPr>
        <p:spPr>
          <a:xfrm>
            <a:off x="338472" y="4724400"/>
            <a:ext cx="4495800" cy="1165584"/>
          </a:xfrm>
          <a:prstGeom prst="rect">
            <a:avLst/>
          </a:prstGeom>
          <a:solidFill>
            <a:srgbClr val="FFFFCC">
              <a:alpha val="2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arrow&#10;&#10;Description automatically generated">
            <a:extLst>
              <a:ext uri="{FF2B5EF4-FFF2-40B4-BE49-F238E27FC236}">
                <a16:creationId xmlns:a16="http://schemas.microsoft.com/office/drawing/2014/main" id="{2435EB8C-9F2B-4B53-8CA2-13ADBE68B232}"/>
              </a:ext>
            </a:extLst>
          </p:cNvPr>
          <p:cNvPicPr>
            <a:picLocks noChangeAspect="1"/>
          </p:cNvPicPr>
          <p:nvPr/>
        </p:nvPicPr>
        <p:blipFill>
          <a:blip r:embed="rId6">
            <a:clrChange>
              <a:clrFrom>
                <a:srgbClr val="FFFFFF"/>
              </a:clrFrom>
              <a:clrTo>
                <a:srgbClr val="FFFFFF">
                  <a:alpha val="0"/>
                </a:srgbClr>
              </a:clrTo>
            </a:clrChange>
            <a:extLst>
              <a:ext uri="{837473B0-CC2E-450A-ABE3-18F120FF3D39}">
                <a1611:picAttrSrcUrl xmlns:a1611="http://schemas.microsoft.com/office/drawing/2016/11/main" r:id="rId7"/>
              </a:ext>
            </a:extLst>
          </a:blip>
          <a:stretch>
            <a:fillRect/>
          </a:stretch>
        </p:blipFill>
        <p:spPr>
          <a:xfrm rot="10800000">
            <a:off x="4608009" y="5029200"/>
            <a:ext cx="2086260" cy="970675"/>
          </a:xfrm>
          <a:prstGeom prst="rect">
            <a:avLst/>
          </a:prstGeom>
        </p:spPr>
      </p:pic>
    </p:spTree>
    <p:extLst>
      <p:ext uri="{BB962C8B-B14F-4D97-AF65-F5344CB8AC3E}">
        <p14:creationId xmlns:p14="http://schemas.microsoft.com/office/powerpoint/2010/main" val="35399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xEl>
                                              <p:pRg st="2" end="2"/>
                                            </p:txEl>
                                          </p:spTgt>
                                        </p:tgtEl>
                                        <p:attrNameLst>
                                          <p:attrName>style.visibility</p:attrName>
                                        </p:attrNameLst>
                                      </p:cBhvr>
                                      <p:to>
                                        <p:strVal val="visible"/>
                                      </p:to>
                                    </p:set>
                                    <p:animEffect transition="in" filter="wipe(left)">
                                      <p:cBhvr>
                                        <p:cTn id="7" dur="500"/>
                                        <p:tgtEl>
                                          <p:spTgt spid="34">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4">
                                            <p:txEl>
                                              <p:pRg st="3" end="3"/>
                                            </p:txEl>
                                          </p:spTgt>
                                        </p:tgtEl>
                                        <p:attrNameLst>
                                          <p:attrName>style.visibility</p:attrName>
                                        </p:attrNameLst>
                                      </p:cBhvr>
                                      <p:to>
                                        <p:strVal val="visible"/>
                                      </p:to>
                                    </p:set>
                                    <p:animEffect transition="in" filter="wipe(left)">
                                      <p:cBhvr>
                                        <p:cTn id="10" dur="500"/>
                                        <p:tgtEl>
                                          <p:spTgt spid="34">
                                            <p:txEl>
                                              <p:pRg st="3" end="3"/>
                                            </p:txEl>
                                          </p:spTgt>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1+#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9CED3E1-CB55-4926-BE76-469A9D172297}"/>
              </a:ext>
            </a:extLst>
          </p:cNvPr>
          <p:cNvSpPr txBox="1"/>
          <p:nvPr/>
        </p:nvSpPr>
        <p:spPr>
          <a:xfrm>
            <a:off x="11811000" y="6398585"/>
            <a:ext cx="2791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4</a:t>
            </a:r>
          </a:p>
        </p:txBody>
      </p:sp>
      <p:sp>
        <p:nvSpPr>
          <p:cNvPr id="18" name="Textbox">
            <a:extLst>
              <a:ext uri="{FF2B5EF4-FFF2-40B4-BE49-F238E27FC236}">
                <a16:creationId xmlns:a16="http://schemas.microsoft.com/office/drawing/2014/main" id="{B971B814-2B2C-4F77-B69B-39B6BB94C2B7}"/>
              </a:ext>
            </a:extLst>
          </p:cNvPr>
          <p:cNvSpPr txBox="1"/>
          <p:nvPr/>
        </p:nvSpPr>
        <p:spPr>
          <a:xfrm>
            <a:off x="9106948" y="3733800"/>
            <a:ext cx="3072647" cy="1438855"/>
          </a:xfrm>
          <a:prstGeom prst="rect">
            <a:avLst/>
          </a:prstGeom>
          <a:noFill/>
          <a:ln>
            <a:noFill/>
          </a:ln>
        </p:spPr>
        <p:txBody>
          <a:bodyPr wrap="square" rtlCol="0">
            <a:spAutoFit/>
          </a:bodyPr>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US" sz="2000" b="1" i="0" u="none" strike="noStrike" kern="1200" cap="none" spc="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Modification of Recommendation                </a:t>
            </a:r>
            <a:r>
              <a:rPr kumimoji="0" lang="en-US" sz="2000" b="0" i="0" u="none" strike="noStrike" kern="1200" cap="none" spc="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low end is still zero, but the high end reflects the full range</a:t>
            </a:r>
          </a:p>
        </p:txBody>
      </p:sp>
      <p:pic>
        <p:nvPicPr>
          <p:cNvPr id="3" name="Picture 2">
            <a:extLst>
              <a:ext uri="{FF2B5EF4-FFF2-40B4-BE49-F238E27FC236}">
                <a16:creationId xmlns:a16="http://schemas.microsoft.com/office/drawing/2014/main" id="{3C3B8737-B731-42AA-9456-691055AB30E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3333" b="3333"/>
          <a:stretch/>
        </p:blipFill>
        <p:spPr>
          <a:xfrm>
            <a:off x="3276599" y="23607"/>
            <a:ext cx="5658345" cy="6834393"/>
          </a:xfrm>
          <a:prstGeom prst="rect">
            <a:avLst/>
          </a:prstGeom>
        </p:spPr>
      </p:pic>
      <p:pic>
        <p:nvPicPr>
          <p:cNvPr id="10" name="Picture 9">
            <a:extLst>
              <a:ext uri="{FF2B5EF4-FFF2-40B4-BE49-F238E27FC236}">
                <a16:creationId xmlns:a16="http://schemas.microsoft.com/office/drawing/2014/main" id="{12C02DD7-71B2-4AE8-86C5-EC9EE062CE6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5387" t="15498" r="3039" b="72014"/>
          <a:stretch/>
        </p:blipFill>
        <p:spPr>
          <a:xfrm>
            <a:off x="279400" y="457200"/>
            <a:ext cx="11658600" cy="2057400"/>
          </a:xfrm>
          <a:prstGeom prst="rect">
            <a:avLst/>
          </a:prstGeom>
        </p:spPr>
      </p:pic>
      <p:sp>
        <p:nvSpPr>
          <p:cNvPr id="12" name="TextBox 11">
            <a:extLst>
              <a:ext uri="{FF2B5EF4-FFF2-40B4-BE49-F238E27FC236}">
                <a16:creationId xmlns:a16="http://schemas.microsoft.com/office/drawing/2014/main" id="{D8D4A3E4-1173-4342-98D4-76636C712EE6}"/>
              </a:ext>
            </a:extLst>
          </p:cNvPr>
          <p:cNvSpPr txBox="1"/>
          <p:nvPr/>
        </p:nvSpPr>
        <p:spPr>
          <a:xfrm>
            <a:off x="-46961" y="6290863"/>
            <a:ext cx="12285921"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a:ea typeface="+mn-ea"/>
                <a:cs typeface="+mn-cs"/>
              </a:rPr>
              <a:t>ADJUSTED </a:t>
            </a:r>
            <a:r>
              <a:rPr kumimoji="0" lang="en-US" sz="2800" b="1" i="0" u="none" strike="noStrike" kern="1200" cap="none" spc="0" normalizeH="0" baseline="0" noProof="0" dirty="0">
                <a:ln>
                  <a:noFill/>
                </a:ln>
                <a:solidFill>
                  <a:prstClr val="black"/>
                </a:solidFill>
                <a:effectLst/>
                <a:uLnTx/>
                <a:uFillTx/>
                <a:latin typeface="Tahoma"/>
                <a:ea typeface="+mn-ea"/>
                <a:cs typeface="+mn-cs"/>
              </a:rPr>
              <a:t>HIGH</a:t>
            </a:r>
            <a:r>
              <a:rPr kumimoji="0" lang="en-US" sz="1400" b="1" i="0" u="none" strike="noStrike" kern="1200" cap="none" spc="0" normalizeH="0" baseline="0" noProof="0" dirty="0">
                <a:ln>
                  <a:noFill/>
                </a:ln>
                <a:solidFill>
                  <a:prstClr val="black"/>
                </a:solidFill>
                <a:effectLst/>
                <a:uLnTx/>
                <a:uFillTx/>
                <a:latin typeface="Tahoma"/>
                <a:ea typeface="+mn-ea"/>
                <a:cs typeface="+mn-cs"/>
              </a:rPr>
              <a:t> IS SET</a:t>
            </a:r>
            <a:r>
              <a:rPr kumimoji="0" lang="en-US" sz="1400" b="1" i="0" u="none" strike="noStrike" kern="1200" cap="none" spc="0" normalizeH="0" noProof="0" dirty="0">
                <a:ln>
                  <a:noFill/>
                </a:ln>
                <a:solidFill>
                  <a:prstClr val="black"/>
                </a:solidFill>
                <a:effectLst/>
                <a:uLnTx/>
                <a:uFillTx/>
                <a:latin typeface="Tahoma"/>
                <a:ea typeface="+mn-ea"/>
                <a:cs typeface="+mn-cs"/>
              </a:rPr>
              <a:t> AT </a:t>
            </a:r>
            <a:r>
              <a:rPr kumimoji="0" lang="en-US" sz="3200" b="1" i="0" u="none" strike="noStrike" kern="1200" cap="none" spc="0" normalizeH="0" noProof="0" dirty="0">
                <a:ln>
                  <a:noFill/>
                </a:ln>
                <a:solidFill>
                  <a:prstClr val="black"/>
                </a:solidFill>
                <a:effectLst/>
                <a:uLnTx/>
                <a:uFillTx/>
                <a:latin typeface="Tahoma"/>
                <a:ea typeface="+mn-ea"/>
                <a:cs typeface="+mn-cs"/>
              </a:rPr>
              <a:t>4 Y</a:t>
            </a:r>
            <a:r>
              <a:rPr kumimoji="0" lang="en-US" b="1" i="0" u="none" strike="noStrike" kern="1200" cap="none" spc="0" normalizeH="0" noProof="0" dirty="0">
                <a:ln>
                  <a:noFill/>
                </a:ln>
                <a:solidFill>
                  <a:prstClr val="black"/>
                </a:solidFill>
                <a:effectLst/>
                <a:uLnTx/>
                <a:uFillTx/>
                <a:latin typeface="Tahoma"/>
                <a:ea typeface="+mn-ea"/>
                <a:cs typeface="+mn-cs"/>
              </a:rPr>
              <a:t>EARS</a:t>
            </a:r>
            <a:endParaRPr kumimoji="0" lang="en-US" b="0" i="0" u="none" strike="noStrike" kern="1200" cap="none" spc="0" normalizeH="0" baseline="0" noProof="0" dirty="0">
              <a:ln>
                <a:noFill/>
              </a:ln>
              <a:solidFill>
                <a:prstClr val="black"/>
              </a:solidFill>
              <a:effectLst/>
              <a:uLnTx/>
              <a:uFillTx/>
              <a:latin typeface="Tahoma"/>
              <a:ea typeface="+mn-ea"/>
              <a:cs typeface="+mn-cs"/>
            </a:endParaRPr>
          </a:p>
        </p:txBody>
      </p:sp>
      <p:pic>
        <p:nvPicPr>
          <p:cNvPr id="13" name="Picture 12" descr="Shape, arrow&#10;&#10;Description automatically generated">
            <a:extLst>
              <a:ext uri="{FF2B5EF4-FFF2-40B4-BE49-F238E27FC236}">
                <a16:creationId xmlns:a16="http://schemas.microsoft.com/office/drawing/2014/main" id="{85454342-3AFD-44EC-85DE-88786D849140}"/>
              </a:ext>
            </a:extLst>
          </p:cNvPr>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837473B0-CC2E-450A-ABE3-18F120FF3D39}">
                <a1611:picAttrSrcUrl xmlns:a1611="http://schemas.microsoft.com/office/drawing/2016/11/main" r:id="rId5"/>
              </a:ext>
            </a:extLst>
          </a:blip>
          <a:stretch>
            <a:fillRect/>
          </a:stretch>
        </p:blipFill>
        <p:spPr>
          <a:xfrm rot="12816544">
            <a:off x="7348332" y="2392508"/>
            <a:ext cx="2086260" cy="970675"/>
          </a:xfrm>
          <a:prstGeom prst="rect">
            <a:avLst/>
          </a:prstGeom>
        </p:spPr>
      </p:pic>
    </p:spTree>
    <p:extLst>
      <p:ext uri="{BB962C8B-B14F-4D97-AF65-F5344CB8AC3E}">
        <p14:creationId xmlns:p14="http://schemas.microsoft.com/office/powerpoint/2010/main" val="1289020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out)">
                                      <p:cBhvr>
                                        <p:cTn id="7" dur="500"/>
                                        <p:tgtEl>
                                          <p:spTgt spid="1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A7E5B3C-C59E-4227-9C31-12664364C659}"/>
              </a:ext>
            </a:extLst>
          </p:cNvPr>
          <p:cNvSpPr/>
          <p:nvPr/>
        </p:nvSpPr>
        <p:spPr>
          <a:xfrm>
            <a:off x="381000" y="4267200"/>
            <a:ext cx="6781800" cy="1905000"/>
          </a:xfrm>
          <a:prstGeom prst="rect">
            <a:avLst/>
          </a:prstGeom>
          <a:solidFill>
            <a:srgbClr val="2628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6" name="Freeform 5"/>
          <p:cNvSpPr>
            <a:spLocks/>
          </p:cNvSpPr>
          <p:nvPr/>
        </p:nvSpPr>
        <p:spPr bwMode="auto">
          <a:xfrm>
            <a:off x="2660298" y="2934932"/>
            <a:ext cx="7203170"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 name="Freeform 7"/>
          <p:cNvSpPr>
            <a:spLocks/>
          </p:cNvSpPr>
          <p:nvPr/>
        </p:nvSpPr>
        <p:spPr bwMode="auto">
          <a:xfrm>
            <a:off x="2660298" y="4456187"/>
            <a:ext cx="7203170"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 name="AutoShape 3">
            <a:extLst>
              <a:ext uri="{FF2B5EF4-FFF2-40B4-BE49-F238E27FC236}">
                <a16:creationId xmlns:a16="http://schemas.microsoft.com/office/drawing/2014/main" id="{451FC258-07F9-4D9A-AC82-85CAC133E843}"/>
              </a:ext>
            </a:extLst>
          </p:cNvPr>
          <p:cNvSpPr>
            <a:spLocks noChangeAspect="1" noChangeArrowheads="1" noTextEdit="1"/>
          </p:cNvSpPr>
          <p:nvPr/>
        </p:nvSpPr>
        <p:spPr bwMode="auto">
          <a:xfrm>
            <a:off x="3352800" y="5423338"/>
            <a:ext cx="784995" cy="55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pic>
        <p:nvPicPr>
          <p:cNvPr id="15" name="Picture Placeholder 14">
            <a:extLst>
              <a:ext uri="{FF2B5EF4-FFF2-40B4-BE49-F238E27FC236}">
                <a16:creationId xmlns:a16="http://schemas.microsoft.com/office/drawing/2014/main" id="{B58F182B-D0F3-4530-AC4F-BDEFA73C7D1C}"/>
              </a:ext>
            </a:extLst>
          </p:cNvPr>
          <p:cNvPicPr>
            <a:picLocks noGrp="1" noChangeAspect="1"/>
          </p:cNvPicPr>
          <p:nvPr>
            <p:ph type="pic" sz="quarter" idx="10"/>
          </p:nvPr>
        </p:nvPicPr>
        <p:blipFill>
          <a:blip r:embed="rId4">
            <a:extLst>
              <a:ext uri="{837473B0-CC2E-450A-ABE3-18F120FF3D39}">
                <a1611:picAttrSrcUrl xmlns:a1611="http://schemas.microsoft.com/office/drawing/2016/11/main" r:id="rId5"/>
              </a:ext>
            </a:extLst>
          </a:blip>
          <a:srcRect/>
          <a:stretch/>
        </p:blipFill>
        <p:spPr>
          <a:xfrm>
            <a:off x="866401" y="1524000"/>
            <a:ext cx="4102754" cy="303603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4" name="Textbox">
            <a:extLst>
              <a:ext uri="{FF2B5EF4-FFF2-40B4-BE49-F238E27FC236}">
                <a16:creationId xmlns:a16="http://schemas.microsoft.com/office/drawing/2014/main" id="{2349D219-5167-402C-BB83-D8BC60DBD4BD}"/>
              </a:ext>
            </a:extLst>
          </p:cNvPr>
          <p:cNvSpPr txBox="1"/>
          <p:nvPr/>
        </p:nvSpPr>
        <p:spPr>
          <a:xfrm>
            <a:off x="5130084" y="1413506"/>
            <a:ext cx="6948841" cy="4233659"/>
          </a:xfrm>
          <a:prstGeom prst="rect">
            <a:avLst/>
          </a:prstGeom>
          <a:noFill/>
        </p:spPr>
        <p:txBody>
          <a:bodyPr wrap="square" rtlCol="0">
            <a:spAutoFit/>
          </a:bodyPr>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US" sz="1400" b="1" i="0" u="none" strike="noStrike" kern="1200" cap="none" spc="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Issue § 53.1-202.2 (et seq.): </a:t>
            </a:r>
            <a:r>
              <a:rPr kumimoji="0" lang="en-US" sz="1400" b="0" i="0" u="none" strike="noStrike" kern="1200" cap="none" spc="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Beginning July 1, 2022, defendants will need to serve at least 65% of their sentence for certain felony offenses. In some of these cases the defendant must serve at least 85% for a second or subsequent offense in the group. Still in other cases defendants must continue to serve at least 85% of their sentence.  Users wanted some way to distinguish the 65% offenses from the 85% offenses.</a:t>
            </a:r>
          </a:p>
          <a:p>
            <a:pPr marL="0" marR="0" lvl="0" indent="0" algn="l" defTabSz="914400" rtl="0" eaLnBrk="1" fontAlgn="auto" latinLnBrk="0" hangingPunct="1">
              <a:lnSpc>
                <a:spcPts val="1000"/>
              </a:lnSpc>
              <a:spcBef>
                <a:spcPts val="0"/>
              </a:spcBef>
              <a:spcAft>
                <a:spcPts val="0"/>
              </a:spcAft>
              <a:buClrTx/>
              <a:buSzTx/>
              <a:buFontTx/>
              <a:buNone/>
              <a:tabLst/>
              <a:defRPr/>
            </a:pPr>
            <a:endParaRPr kumimoji="0" lang="en-US" sz="800" b="0" i="0" u="none" strike="noStrike" kern="1200" cap="none" spc="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0" lang="en-US" sz="1400" b="1" i="0" u="none" strike="noStrike" kern="1200" cap="none" spc="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Immediate Solution:</a:t>
            </a:r>
            <a:r>
              <a:rPr kumimoji="0" lang="en-US" sz="1400" b="0" i="0" u="none" strike="noStrike" kern="1200" cap="none" spc="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Identify the 85% cases in the Virginia Crime Code Book (VCC).  Distinguish between the 85% ESC offenses for a second or subsequent and the offenses that continue to require defendants serve at least 85% of their felony sentence. </a:t>
            </a:r>
          </a:p>
          <a:p>
            <a:pPr marL="0" marR="0" lvl="0" indent="0" algn="l" defTabSz="914400" rtl="0" eaLnBrk="1" fontAlgn="auto" latinLnBrk="0" hangingPunct="1">
              <a:lnSpc>
                <a:spcPts val="2100"/>
              </a:lnSpc>
              <a:spcBef>
                <a:spcPts val="0"/>
              </a:spcBef>
              <a:spcAft>
                <a:spcPts val="0"/>
              </a:spcAft>
              <a:buClrTx/>
              <a:buSzTx/>
              <a:buFontTx/>
              <a:buNone/>
              <a:tabLst/>
              <a:defRPr/>
            </a:pPr>
            <a:endParaRPr kumimoji="0" lang="en-US" sz="1400" b="1" i="0" u="sng" strike="noStrike" kern="1200" cap="none" spc="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0" marR="0" lvl="5" indent="0" algn="l" defTabSz="914400" rtl="0" eaLnBrk="1" fontAlgn="auto" latinLnBrk="0" hangingPunct="1">
              <a:lnSpc>
                <a:spcPts val="2100"/>
              </a:lnSpc>
              <a:spcBef>
                <a:spcPts val="0"/>
              </a:spcBef>
              <a:spcAft>
                <a:spcPts val="0"/>
              </a:spcAft>
              <a:buClrTx/>
              <a:buSzTx/>
              <a:buFontTx/>
              <a:buNone/>
              <a:tabLst/>
              <a:defRPr/>
            </a:pPr>
            <a:r>
              <a:rPr kumimoji="0" lang="en-US" sz="1400" b="1" i="0" u="sng" strike="noStrike" kern="1200" cap="none" spc="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Future Solution</a:t>
            </a:r>
          </a:p>
          <a:p>
            <a:pPr marL="2286000" marR="0" lvl="5" indent="0" algn="l" defTabSz="914400" rtl="0" eaLnBrk="1" fontAlgn="auto" latinLnBrk="0" hangingPunct="1">
              <a:lnSpc>
                <a:spcPts val="2100"/>
              </a:lnSpc>
              <a:spcBef>
                <a:spcPts val="0"/>
              </a:spcBef>
              <a:spcAft>
                <a:spcPts val="0"/>
              </a:spcAft>
              <a:buClrTx/>
              <a:buSzTx/>
              <a:buFontTx/>
              <a:buNone/>
              <a:tabLst/>
              <a:defRPr/>
            </a:pPr>
            <a:r>
              <a:rPr kumimoji="0" lang="en-US" sz="1400" b="0" i="0" u="none" strike="noStrike" kern="1200" cap="none" spc="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Incorporate the logic used in the VCC book into the Docket Detail page generated in SWIFT.  This will not occur by July 1, 2022. </a:t>
            </a:r>
          </a:p>
        </p:txBody>
      </p:sp>
      <p:sp>
        <p:nvSpPr>
          <p:cNvPr id="30" name="TextBox 29">
            <a:extLst>
              <a:ext uri="{FF2B5EF4-FFF2-40B4-BE49-F238E27FC236}">
                <a16:creationId xmlns:a16="http://schemas.microsoft.com/office/drawing/2014/main" id="{6132051C-C31C-4422-A3AA-8E657AC01290}"/>
              </a:ext>
            </a:extLst>
          </p:cNvPr>
          <p:cNvSpPr txBox="1"/>
          <p:nvPr/>
        </p:nvSpPr>
        <p:spPr>
          <a:xfrm>
            <a:off x="5105400" y="739170"/>
            <a:ext cx="7010400"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00" normalizeH="0" baseline="0" noProof="0" dirty="0">
                <a:ln w="19050">
                  <a:noFill/>
                  <a:round/>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EARNED SENTENCE CREDIT </a:t>
            </a:r>
            <a:r>
              <a:rPr kumimoji="0" lang="en-US" sz="2000" b="1" i="0" u="none" strike="noStrike" kern="1200" cap="none" spc="-100" normalizeH="0" baseline="0" noProof="0" dirty="0">
                <a:ln w="19050">
                  <a:noFill/>
                  <a:round/>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(ESC)</a:t>
            </a:r>
          </a:p>
        </p:txBody>
      </p:sp>
      <p:pic>
        <p:nvPicPr>
          <p:cNvPr id="13" name="Audio 12">
            <a:hlinkClick r:id="" action="ppaction://media"/>
            <a:extLst>
              <a:ext uri="{FF2B5EF4-FFF2-40B4-BE49-F238E27FC236}">
                <a16:creationId xmlns:a16="http://schemas.microsoft.com/office/drawing/2014/main" id="{76B884C3-1F4F-4698-AB1C-1ECFD0A294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20460769"/>
      </p:ext>
    </p:extLst>
  </p:cSld>
  <p:clrMapOvr>
    <a:masterClrMapping/>
  </p:clrMapOvr>
  <mc:AlternateContent xmlns:mc="http://schemas.openxmlformats.org/markup-compatibility/2006" xmlns:p14="http://schemas.microsoft.com/office/powerpoint/2010/main">
    <mc:Choice Requires="p14">
      <p:transition spd="med" p14:dur="700" advTm="34306">
        <p:fade/>
      </p:transition>
    </mc:Choice>
    <mc:Fallback xmlns="">
      <p:transition spd="med" advTm="343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18" presetClass="entr" presetSubtype="6" fill="hold" nodeType="withEffect">
                                  <p:stCondLst>
                                    <p:cond delay="200"/>
                                  </p:stCondLst>
                                  <p:childTnLst>
                                    <p:set>
                                      <p:cBhvr>
                                        <p:cTn id="8" dur="1" fill="hold">
                                          <p:stCondLst>
                                            <p:cond delay="0"/>
                                          </p:stCondLst>
                                        </p:cTn>
                                        <p:tgtEl>
                                          <p:spTgt spid="15"/>
                                        </p:tgtEl>
                                        <p:attrNameLst>
                                          <p:attrName>style.visibility</p:attrName>
                                        </p:attrNameLst>
                                      </p:cBhvr>
                                      <p:to>
                                        <p:strVal val="visible"/>
                                      </p:to>
                                    </p:set>
                                    <p:animEffect transition="in" filter="strips(downRight)">
                                      <p:cBhvr>
                                        <p:cTn id="9" dur="900"/>
                                        <p:tgtEl>
                                          <p:spTgt spid="15"/>
                                        </p:tgtEl>
                                      </p:cBhvr>
                                    </p:animEffect>
                                  </p:childTnLst>
                                </p:cTn>
                              </p:par>
                              <p:par>
                                <p:cTn id="10" presetID="47" presetClass="entr" presetSubtype="0" fill="hold" grpId="0" nodeType="withEffect">
                                  <p:stCondLst>
                                    <p:cond delay="600"/>
                                  </p:st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1000"/>
                                        <p:tgtEl>
                                          <p:spTgt spid="135"/>
                                        </p:tgtEl>
                                      </p:cBhvr>
                                    </p:animEffect>
                                    <p:anim calcmode="lin" valueType="num">
                                      <p:cBhvr>
                                        <p:cTn id="13" dur="1000" fill="hold"/>
                                        <p:tgtEl>
                                          <p:spTgt spid="135"/>
                                        </p:tgtEl>
                                        <p:attrNameLst>
                                          <p:attrName>ppt_x</p:attrName>
                                        </p:attrNameLst>
                                      </p:cBhvr>
                                      <p:tavLst>
                                        <p:tav tm="0">
                                          <p:val>
                                            <p:strVal val="#ppt_x"/>
                                          </p:val>
                                        </p:tav>
                                        <p:tav tm="100000">
                                          <p:val>
                                            <p:strVal val="#ppt_x"/>
                                          </p:val>
                                        </p:tav>
                                      </p:tavLst>
                                    </p:anim>
                                    <p:anim calcmode="lin" valueType="num">
                                      <p:cBhvr>
                                        <p:cTn id="14" dur="1000" fill="hold"/>
                                        <p:tgtEl>
                                          <p:spTgt spid="135"/>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200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grpId="0" nodeType="withEffect">
                                  <p:stCondLst>
                                    <p:cond delay="200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3"/>
                </p:tgtEl>
              </p:cMediaNode>
            </p:audio>
          </p:childTnLst>
        </p:cTn>
      </p:par>
    </p:tnLst>
    <p:bldLst>
      <p:bldP spid="135" grpId="0" animBg="1"/>
      <p:bldP spid="34"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9CED3E1-CB55-4926-BE76-469A9D172297}"/>
              </a:ext>
            </a:extLst>
          </p:cNvPr>
          <p:cNvSpPr txBox="1"/>
          <p:nvPr/>
        </p:nvSpPr>
        <p:spPr>
          <a:xfrm>
            <a:off x="11811000" y="6398585"/>
            <a:ext cx="279158" cy="369332"/>
          </a:xfrm>
          <a:prstGeom prst="rect">
            <a:avLst/>
          </a:prstGeom>
          <a:noFill/>
        </p:spPr>
        <p:txBody>
          <a:bodyPr wrap="square" rtlCol="0">
            <a:spAutoFit/>
          </a:bodyPr>
          <a:lstStyle/>
          <a:p>
            <a:r>
              <a:rPr lang="en-US" dirty="0"/>
              <a:t>4</a:t>
            </a:r>
          </a:p>
        </p:txBody>
      </p:sp>
      <p:pic>
        <p:nvPicPr>
          <p:cNvPr id="3" name="Picture 2">
            <a:extLst>
              <a:ext uri="{FF2B5EF4-FFF2-40B4-BE49-F238E27FC236}">
                <a16:creationId xmlns:a16="http://schemas.microsoft.com/office/drawing/2014/main" id="{1F577E6B-2715-444D-BF04-9D7AE91EE8A8}"/>
              </a:ext>
            </a:extLst>
          </p:cNvPr>
          <p:cNvPicPr>
            <a:picLocks noChangeAspect="1"/>
          </p:cNvPicPr>
          <p:nvPr/>
        </p:nvPicPr>
        <p:blipFill rotWithShape="1">
          <a:blip r:embed="rId2"/>
          <a:srcRect t="1196" b="-3419"/>
          <a:stretch/>
        </p:blipFill>
        <p:spPr>
          <a:xfrm>
            <a:off x="838200" y="0"/>
            <a:ext cx="9601200" cy="12701194"/>
          </a:xfrm>
          <a:prstGeom prst="rect">
            <a:avLst/>
          </a:prstGeom>
        </p:spPr>
      </p:pic>
      <p:pic>
        <p:nvPicPr>
          <p:cNvPr id="10" name="Picture 9">
            <a:extLst>
              <a:ext uri="{FF2B5EF4-FFF2-40B4-BE49-F238E27FC236}">
                <a16:creationId xmlns:a16="http://schemas.microsoft.com/office/drawing/2014/main" id="{74123381-EE55-433D-AFC6-929737721C3D}"/>
              </a:ext>
            </a:extLst>
          </p:cNvPr>
          <p:cNvPicPr>
            <a:picLocks noChangeAspect="1"/>
          </p:cNvPicPr>
          <p:nvPr/>
        </p:nvPicPr>
        <p:blipFill rotWithShape="1">
          <a:blip r:embed="rId3">
            <a:duotone>
              <a:prstClr val="black"/>
              <a:schemeClr val="accent3">
                <a:tint val="45000"/>
                <a:satMod val="400000"/>
              </a:schemeClr>
            </a:duotone>
            <a:extLst>
              <a:ext uri="{BEBA8EAE-BF5A-486C-A8C5-ECC9F3942E4B}">
                <a14:imgProps xmlns:a14="http://schemas.microsoft.com/office/drawing/2010/main">
                  <a14:imgLayer r:embed="rId4">
                    <a14:imgEffect>
                      <a14:sharpenSoften amount="50000"/>
                    </a14:imgEffect>
                  </a14:imgLayer>
                </a14:imgProps>
              </a:ext>
            </a:extLst>
          </a:blip>
          <a:srcRect l="47197" t="92275" r="9666" b="4359"/>
          <a:stretch/>
        </p:blipFill>
        <p:spPr>
          <a:xfrm>
            <a:off x="8215802" y="6324600"/>
            <a:ext cx="3795370" cy="383216"/>
          </a:xfrm>
          <a:prstGeom prst="rect">
            <a:avLst/>
          </a:prstGeom>
        </p:spPr>
      </p:pic>
      <p:sp>
        <p:nvSpPr>
          <p:cNvPr id="2" name="TextBox 1">
            <a:extLst>
              <a:ext uri="{FF2B5EF4-FFF2-40B4-BE49-F238E27FC236}">
                <a16:creationId xmlns:a16="http://schemas.microsoft.com/office/drawing/2014/main" id="{BAFDEF62-AB04-4CAE-A3C6-D77F1EFC6C04}"/>
              </a:ext>
            </a:extLst>
          </p:cNvPr>
          <p:cNvSpPr txBox="1"/>
          <p:nvPr/>
        </p:nvSpPr>
        <p:spPr>
          <a:xfrm>
            <a:off x="8069236" y="1229944"/>
            <a:ext cx="228600" cy="246221"/>
          </a:xfrm>
          <a:prstGeom prst="rect">
            <a:avLst/>
          </a:prstGeom>
          <a:noFill/>
        </p:spPr>
        <p:txBody>
          <a:bodyPr wrap="square" rtlCol="0">
            <a:spAutoFit/>
          </a:bodyPr>
          <a:lstStyle/>
          <a:p>
            <a:r>
              <a:rPr lang="en-US" sz="1000" dirty="0">
                <a:latin typeface="Eras Medium ITC" panose="020B0602030504020804" pitchFamily="34" charset="0"/>
              </a:rPr>
              <a:t>√</a:t>
            </a:r>
            <a:endParaRPr lang="en-US" sz="1000" dirty="0"/>
          </a:p>
        </p:txBody>
      </p:sp>
      <p:sp>
        <p:nvSpPr>
          <p:cNvPr id="4" name="Rectangle 3">
            <a:extLst>
              <a:ext uri="{FF2B5EF4-FFF2-40B4-BE49-F238E27FC236}">
                <a16:creationId xmlns:a16="http://schemas.microsoft.com/office/drawing/2014/main" id="{33DD3090-F781-4D44-887F-9EFEBF9BBDBE}"/>
              </a:ext>
            </a:extLst>
          </p:cNvPr>
          <p:cNvSpPr/>
          <p:nvPr/>
        </p:nvSpPr>
        <p:spPr>
          <a:xfrm>
            <a:off x="8213656" y="630864"/>
            <a:ext cx="228600" cy="62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AD0B87-B09F-48B6-A061-E9754EBEC04B}"/>
              </a:ext>
            </a:extLst>
          </p:cNvPr>
          <p:cNvSpPr txBox="1"/>
          <p:nvPr/>
        </p:nvSpPr>
        <p:spPr>
          <a:xfrm>
            <a:off x="3505200" y="4038600"/>
            <a:ext cx="8305800"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a:latin typeface="Arial" panose="020B0604020202020204" pitchFamily="34" charset="0"/>
                <a:cs typeface="Arial" panose="020B0604020202020204" pitchFamily="34" charset="0"/>
              </a:rPr>
              <a:t>Earned Sentence Credit √ = 85% First Offense  # = 85% Subsequent Offense </a:t>
            </a:r>
          </a:p>
        </p:txBody>
      </p:sp>
    </p:spTree>
    <p:extLst>
      <p:ext uri="{BB962C8B-B14F-4D97-AF65-F5344CB8AC3E}">
        <p14:creationId xmlns:p14="http://schemas.microsoft.com/office/powerpoint/2010/main" val="994193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9.2|3.5"/>
</p:tagLst>
</file>

<file path=ppt/theme/theme1.xml><?xml version="1.0" encoding="utf-8"?>
<a:theme xmlns:a="http://schemas.openxmlformats.org/drawingml/2006/main" name="Office Theme">
  <a:themeElements>
    <a:clrScheme name="Share_A_Report">
      <a:dk1>
        <a:sysClr val="windowText" lastClr="000000"/>
      </a:dk1>
      <a:lt1>
        <a:sysClr val="window" lastClr="FFFFFF"/>
      </a:lt1>
      <a:dk2>
        <a:srgbClr val="1F497D"/>
      </a:dk2>
      <a:lt2>
        <a:srgbClr val="EEECE1"/>
      </a:lt2>
      <a:accent1>
        <a:srgbClr val="3D4259"/>
      </a:accent1>
      <a:accent2>
        <a:srgbClr val="C00000"/>
      </a:accent2>
      <a:accent3>
        <a:srgbClr val="080808"/>
      </a:accent3>
      <a:accent4>
        <a:srgbClr val="00B050"/>
      </a:accent4>
      <a:accent5>
        <a:srgbClr val="4BACC6"/>
      </a:accent5>
      <a:accent6>
        <a:srgbClr val="F79646"/>
      </a:accent6>
      <a:hlink>
        <a:srgbClr val="0000FF"/>
      </a:hlink>
      <a:folHlink>
        <a:srgbClr val="80008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4">
      <a:dk1>
        <a:sysClr val="windowText" lastClr="000000"/>
      </a:dk1>
      <a:lt1>
        <a:sysClr val="window" lastClr="FFFFFF"/>
      </a:lt1>
      <a:dk2>
        <a:srgbClr val="373545"/>
      </a:dk2>
      <a:lt2>
        <a:srgbClr val="FFFFFF"/>
      </a:lt2>
      <a:accent1>
        <a:srgbClr val="E7D2BF"/>
      </a:accent1>
      <a:accent2>
        <a:srgbClr val="DBB588"/>
      </a:accent2>
      <a:accent3>
        <a:srgbClr val="CC8475"/>
      </a:accent3>
      <a:accent4>
        <a:srgbClr val="B4BEB8"/>
      </a:accent4>
      <a:accent5>
        <a:srgbClr val="697D74"/>
      </a:accent5>
      <a:accent6>
        <a:srgbClr val="486356"/>
      </a:accent6>
      <a:hlink>
        <a:srgbClr val="3B0072"/>
      </a:hlink>
      <a:folHlink>
        <a:srgbClr val="562F88"/>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16429</TotalTime>
  <Words>1487</Words>
  <Application>Microsoft Office PowerPoint</Application>
  <PresentationFormat>Widescreen</PresentationFormat>
  <Paragraphs>101</Paragraphs>
  <Slides>14</Slides>
  <Notes>0</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Arial</vt:lpstr>
      <vt:lpstr>Berlin Sans FB</vt:lpstr>
      <vt:lpstr>Calibri</vt:lpstr>
      <vt:lpstr>Century Gothic</vt:lpstr>
      <vt:lpstr>Eras Medium ITC</vt:lpstr>
      <vt:lpstr>Impact</vt:lpstr>
      <vt:lpstr>PT Serif</vt:lpstr>
      <vt:lpstr>Tahoma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Embedded PowerPoint Video</dc:title>
  <dc:creator>PresenterMedia.com</dc:creator>
  <cp:lastModifiedBy>Jody Fridley</cp:lastModifiedBy>
  <cp:revision>691</cp:revision>
  <cp:lastPrinted>2021-05-30T13:28:44Z</cp:lastPrinted>
  <dcterms:created xsi:type="dcterms:W3CDTF">2011-08-01T21:17:50Z</dcterms:created>
  <dcterms:modified xsi:type="dcterms:W3CDTF">2022-06-01T10:02:41Z</dcterms:modified>
</cp:coreProperties>
</file>